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2" r:id="rId2"/>
    <p:sldMasterId id="2147483676" r:id="rId3"/>
    <p:sldMasterId id="2147483690" r:id="rId4"/>
  </p:sldMasterIdLst>
  <p:notesMasterIdLst>
    <p:notesMasterId r:id="rId21"/>
  </p:notesMasterIdLst>
  <p:sldIdLst>
    <p:sldId id="256" r:id="rId5"/>
    <p:sldId id="259" r:id="rId6"/>
    <p:sldId id="277" r:id="rId7"/>
    <p:sldId id="290" r:id="rId8"/>
    <p:sldId id="291" r:id="rId9"/>
    <p:sldId id="287" r:id="rId10"/>
    <p:sldId id="289" r:id="rId11"/>
    <p:sldId id="297" r:id="rId12"/>
    <p:sldId id="298" r:id="rId13"/>
    <p:sldId id="299" r:id="rId14"/>
    <p:sldId id="300" r:id="rId15"/>
    <p:sldId id="301" r:id="rId16"/>
    <p:sldId id="302" r:id="rId17"/>
    <p:sldId id="294" r:id="rId18"/>
    <p:sldId id="295" r:id="rId19"/>
    <p:sldId id="276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5868"/>
    <a:srgbClr val="5F5F5F"/>
    <a:srgbClr val="808080"/>
    <a:srgbClr val="6699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7" autoAdjust="0"/>
    <p:restoredTop sz="94660" autoAdjust="0"/>
  </p:normalViewPr>
  <p:slideViewPr>
    <p:cSldViewPr>
      <p:cViewPr varScale="1">
        <p:scale>
          <a:sx n="109" d="100"/>
          <a:sy n="109" d="100"/>
        </p:scale>
        <p:origin x="16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B19ED-4F8C-46AA-9E71-D755E10FC191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EA6D5E-80BA-4B73-94F3-DC33783FD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403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jpe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Rectangle 17"/>
          <p:cNvSpPr>
            <a:spLocks noChangeArrowheads="1"/>
          </p:cNvSpPr>
          <p:nvPr/>
        </p:nvSpPr>
        <p:spPr bwMode="gray">
          <a:xfrm>
            <a:off x="8004175" y="0"/>
            <a:ext cx="1139825" cy="6858000"/>
          </a:xfrm>
          <a:prstGeom prst="rect">
            <a:avLst/>
          </a:prstGeom>
          <a:solidFill>
            <a:schemeClr val="bg2">
              <a:alpha val="39999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white">
          <a:xfrm>
            <a:off x="0" y="4638675"/>
            <a:ext cx="9144000" cy="2219325"/>
          </a:xfrm>
          <a:prstGeom prst="rect">
            <a:avLst/>
          </a:prstGeom>
          <a:solidFill>
            <a:schemeClr val="folHlink">
              <a:alpha val="31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gray">
          <a:xfrm>
            <a:off x="0" y="2149475"/>
            <a:ext cx="9144000" cy="24987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92" name="Freeform 20"/>
          <p:cNvSpPr>
            <a:spLocks/>
          </p:cNvSpPr>
          <p:nvPr/>
        </p:nvSpPr>
        <p:spPr bwMode="gray">
          <a:xfrm>
            <a:off x="-9525" y="2138363"/>
            <a:ext cx="8015288" cy="2271712"/>
          </a:xfrm>
          <a:custGeom>
            <a:avLst/>
            <a:gdLst>
              <a:gd name="T0" fmla="*/ 0 w 5049"/>
              <a:gd name="T1" fmla="*/ 0 h 1471"/>
              <a:gd name="T2" fmla="*/ 5049 w 5049"/>
              <a:gd name="T3" fmla="*/ 2 h 1471"/>
              <a:gd name="T4" fmla="*/ 5048 w 5049"/>
              <a:gd name="T5" fmla="*/ 1458 h 1471"/>
              <a:gd name="T6" fmla="*/ 0 w 5049"/>
              <a:gd name="T7" fmla="*/ 1471 h 1471"/>
              <a:gd name="T8" fmla="*/ 0 w 5049"/>
              <a:gd name="T9" fmla="*/ 0 h 1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>
              <a:alpha val="73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93" name="AutoShape 21"/>
          <p:cNvSpPr>
            <a:spLocks noChangeArrowheads="1"/>
          </p:cNvSpPr>
          <p:nvPr/>
        </p:nvSpPr>
        <p:spPr bwMode="gray">
          <a:xfrm>
            <a:off x="7696200" y="59436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94" name="AutoShape 22"/>
          <p:cNvSpPr>
            <a:spLocks noChangeArrowheads="1"/>
          </p:cNvSpPr>
          <p:nvPr/>
        </p:nvSpPr>
        <p:spPr bwMode="gray">
          <a:xfrm>
            <a:off x="8229600" y="56388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95" name="AutoShape 23"/>
          <p:cNvSpPr>
            <a:spLocks noChangeArrowheads="1"/>
          </p:cNvSpPr>
          <p:nvPr/>
        </p:nvSpPr>
        <p:spPr bwMode="gray">
          <a:xfrm>
            <a:off x="8220075" y="622935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1143000" y="990600"/>
            <a:ext cx="6705600" cy="1012825"/>
          </a:xfrm>
        </p:spPr>
        <p:txBody>
          <a:bodyPr/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3505200" y="2971800"/>
            <a:ext cx="4343400" cy="6858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352800" y="6553200"/>
            <a:ext cx="2133600" cy="152400"/>
          </a:xfrm>
        </p:spPr>
        <p:txBody>
          <a:bodyPr/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alt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04800" y="6477000"/>
            <a:ext cx="2590800" cy="228600"/>
          </a:xfrm>
        </p:spPr>
        <p:txBody>
          <a:bodyPr/>
          <a:lstStyle>
            <a:lvl1pPr algn="ctr">
              <a:defRPr sz="12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altLang="ru-RU" smtClean="0"/>
              <a:t>http://nocrazvitie.ru/</a:t>
            </a:r>
            <a:endParaRPr lang="ru-RU" alt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210550" y="6467475"/>
            <a:ext cx="533400" cy="244475"/>
          </a:xfrm>
        </p:spPr>
        <p:txBody>
          <a:bodyPr/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fld id="{976B7714-1E71-4133-B0E8-95A37728CEFC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304800" y="228600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ru-RU" sz="2800" b="1">
                <a:solidFill>
                  <a:schemeClr val="tx2"/>
                </a:solidFill>
                <a:latin typeface="Verdana" panose="020B0604030504040204" pitchFamily="34" charset="0"/>
              </a:rPr>
              <a:t>LOGO</a:t>
            </a:r>
          </a:p>
        </p:txBody>
      </p:sp>
      <p:grpSp>
        <p:nvGrpSpPr>
          <p:cNvPr id="3188" name="Group 116"/>
          <p:cNvGrpSpPr>
            <a:grpSpLocks/>
          </p:cNvGrpSpPr>
          <p:nvPr/>
        </p:nvGrpSpPr>
        <p:grpSpPr bwMode="auto">
          <a:xfrm>
            <a:off x="190500" y="2324100"/>
            <a:ext cx="3276600" cy="3314700"/>
            <a:chOff x="120" y="1464"/>
            <a:chExt cx="2064" cy="2088"/>
          </a:xfrm>
        </p:grpSpPr>
        <p:sp>
          <p:nvSpPr>
            <p:cNvPr id="3185" name="AutoShape 113" descr="gdd01"/>
            <p:cNvSpPr>
              <a:spLocks noChangeArrowheads="1"/>
            </p:cNvSpPr>
            <p:nvPr userDrawn="1"/>
          </p:nvSpPr>
          <p:spPr bwMode="gray">
            <a:xfrm>
              <a:off x="120" y="1992"/>
              <a:ext cx="1104" cy="1008"/>
            </a:xfrm>
            <a:prstGeom prst="hexagon">
              <a:avLst>
                <a:gd name="adj" fmla="val 27381"/>
                <a:gd name="vf" fmla="val 115470"/>
              </a:avLst>
            </a:prstGeom>
            <a:blipFill dpi="0" rotWithShape="1">
              <a:blip r:embed="rId2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/>
            <a:p>
              <a:pPr algn="ctr" eaLnBrk="0" hangingPunct="0"/>
              <a:endParaRPr lang="ko-KR" altLang="en-US">
                <a:latin typeface="Times New Roman" panose="02020603050405020304" pitchFamily="18" charset="0"/>
                <a:ea typeface="Gulim" pitchFamily="34" charset="-127"/>
              </a:endParaRPr>
            </a:p>
          </p:txBody>
        </p:sp>
        <p:sp>
          <p:nvSpPr>
            <p:cNvPr id="3186" name="AutoShape 114" descr="gdd04"/>
            <p:cNvSpPr>
              <a:spLocks noChangeArrowheads="1"/>
            </p:cNvSpPr>
            <p:nvPr userDrawn="1"/>
          </p:nvSpPr>
          <p:spPr bwMode="gray">
            <a:xfrm>
              <a:off x="1032" y="146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3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/>
            <a:p>
              <a:pPr algn="ctr" eaLnBrk="0" hangingPunct="0"/>
              <a:endParaRPr lang="ko-KR" altLang="en-US">
                <a:latin typeface="Times New Roman" panose="02020603050405020304" pitchFamily="18" charset="0"/>
                <a:ea typeface="Gulim" pitchFamily="34" charset="-127"/>
              </a:endParaRPr>
            </a:p>
          </p:txBody>
        </p:sp>
        <p:sp>
          <p:nvSpPr>
            <p:cNvPr id="3187" name="AutoShape 115" descr="gdd03"/>
            <p:cNvSpPr>
              <a:spLocks noChangeArrowheads="1"/>
            </p:cNvSpPr>
            <p:nvPr userDrawn="1"/>
          </p:nvSpPr>
          <p:spPr bwMode="gray">
            <a:xfrm>
              <a:off x="1008" y="254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/>
            <a:p>
              <a:pPr algn="ctr" eaLnBrk="0" hangingPunct="0"/>
              <a:endParaRPr lang="ko-KR" altLang="en-US">
                <a:latin typeface="Times New Roman" panose="02020603050405020304" pitchFamily="18" charset="0"/>
                <a:ea typeface="Gulim" pitchFamily="34" charset="-127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 smtClean="0"/>
              <a:t>http://nocrazvitie.ru/</a:t>
            </a:r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C5B988-7E0D-41C2-BBA5-8D548589060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07398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943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94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 smtClean="0"/>
              <a:t>http://nocrazvitie.ru/</a:t>
            </a:r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C48906-C2FE-420E-AFB5-004AD8CC004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182995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67056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19863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181600" y="6477000"/>
            <a:ext cx="2895600" cy="233363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ru-RU" smtClean="0"/>
              <a:t>http://nocrazvitie.ru/</a:t>
            </a:r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286750" y="6386513"/>
            <a:ext cx="457200" cy="228600"/>
          </a:xfrm>
        </p:spPr>
        <p:txBody>
          <a:bodyPr/>
          <a:lstStyle>
            <a:lvl1pPr>
              <a:defRPr/>
            </a:lvl1pPr>
          </a:lstStyle>
          <a:p>
            <a:fld id="{613EBC4D-F5BE-4109-8D49-0268B25CCCD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35283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67056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19863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181600" y="6477000"/>
            <a:ext cx="2895600" cy="233363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ru-RU" smtClean="0"/>
              <a:t>http://nocrazvitie.ru/</a:t>
            </a:r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286750" y="6386513"/>
            <a:ext cx="457200" cy="228600"/>
          </a:xfrm>
        </p:spPr>
        <p:txBody>
          <a:bodyPr/>
          <a:lstStyle>
            <a:lvl1pPr>
              <a:defRPr/>
            </a:lvl1pPr>
          </a:lstStyle>
          <a:p>
            <a:fld id="{A9B852CA-6816-4D6E-919E-96A7D65BC70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7146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Rectangle 17"/>
          <p:cNvSpPr>
            <a:spLocks noChangeArrowheads="1"/>
          </p:cNvSpPr>
          <p:nvPr/>
        </p:nvSpPr>
        <p:spPr bwMode="gray">
          <a:xfrm>
            <a:off x="8004175" y="0"/>
            <a:ext cx="1139825" cy="6858000"/>
          </a:xfrm>
          <a:prstGeom prst="rect">
            <a:avLst/>
          </a:prstGeom>
          <a:solidFill>
            <a:schemeClr val="bg2">
              <a:alpha val="39999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white">
          <a:xfrm>
            <a:off x="0" y="4638675"/>
            <a:ext cx="9144000" cy="2219325"/>
          </a:xfrm>
          <a:prstGeom prst="rect">
            <a:avLst/>
          </a:prstGeom>
          <a:solidFill>
            <a:schemeClr val="folHlink">
              <a:alpha val="31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gray">
          <a:xfrm>
            <a:off x="0" y="2149475"/>
            <a:ext cx="9144000" cy="24987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92" name="Freeform 20"/>
          <p:cNvSpPr>
            <a:spLocks/>
          </p:cNvSpPr>
          <p:nvPr/>
        </p:nvSpPr>
        <p:spPr bwMode="gray">
          <a:xfrm>
            <a:off x="-9525" y="2138363"/>
            <a:ext cx="8015288" cy="2271712"/>
          </a:xfrm>
          <a:custGeom>
            <a:avLst/>
            <a:gdLst>
              <a:gd name="T0" fmla="*/ 0 w 5049"/>
              <a:gd name="T1" fmla="*/ 0 h 1471"/>
              <a:gd name="T2" fmla="*/ 5049 w 5049"/>
              <a:gd name="T3" fmla="*/ 2 h 1471"/>
              <a:gd name="T4" fmla="*/ 5048 w 5049"/>
              <a:gd name="T5" fmla="*/ 1458 h 1471"/>
              <a:gd name="T6" fmla="*/ 0 w 5049"/>
              <a:gd name="T7" fmla="*/ 1471 h 1471"/>
              <a:gd name="T8" fmla="*/ 0 w 5049"/>
              <a:gd name="T9" fmla="*/ 0 h 1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>
              <a:alpha val="73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93" name="AutoShape 21"/>
          <p:cNvSpPr>
            <a:spLocks noChangeArrowheads="1"/>
          </p:cNvSpPr>
          <p:nvPr/>
        </p:nvSpPr>
        <p:spPr bwMode="gray">
          <a:xfrm>
            <a:off x="7696200" y="59436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94" name="AutoShape 22"/>
          <p:cNvSpPr>
            <a:spLocks noChangeArrowheads="1"/>
          </p:cNvSpPr>
          <p:nvPr/>
        </p:nvSpPr>
        <p:spPr bwMode="gray">
          <a:xfrm>
            <a:off x="8229600" y="56388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95" name="AutoShape 23"/>
          <p:cNvSpPr>
            <a:spLocks noChangeArrowheads="1"/>
          </p:cNvSpPr>
          <p:nvPr/>
        </p:nvSpPr>
        <p:spPr bwMode="gray">
          <a:xfrm>
            <a:off x="8220075" y="622935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1143000" y="990600"/>
            <a:ext cx="6705600" cy="1012825"/>
          </a:xfrm>
        </p:spPr>
        <p:txBody>
          <a:bodyPr/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3505200" y="2971800"/>
            <a:ext cx="4343400" cy="6858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352800" y="6553200"/>
            <a:ext cx="2133600" cy="152400"/>
          </a:xfrm>
        </p:spPr>
        <p:txBody>
          <a:bodyPr/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5086C2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04800" y="6477000"/>
            <a:ext cx="2590800" cy="228600"/>
          </a:xfrm>
        </p:spPr>
        <p:txBody>
          <a:bodyPr/>
          <a:lstStyle>
            <a:lvl1pPr algn="ctr">
              <a:defRPr sz="12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086C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http://nocrazvitie.ru/</a:t>
            </a: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5086C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210550" y="6467475"/>
            <a:ext cx="533400" cy="244475"/>
          </a:xfrm>
        </p:spPr>
        <p:txBody>
          <a:bodyPr/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6B7714-1E71-4133-B0E8-95A37728CEFC}" type="slidenum">
              <a:rPr kumimoji="0" lang="en-US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304800" y="228600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800" b="1" i="0" u="none" strike="noStrike" kern="1200" cap="none" spc="0" normalizeH="0" baseline="0" noProof="0">
                <a:ln>
                  <a:noFill/>
                </a:ln>
                <a:solidFill>
                  <a:srgbClr val="5086C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LOGO</a:t>
            </a:r>
          </a:p>
        </p:txBody>
      </p:sp>
      <p:grpSp>
        <p:nvGrpSpPr>
          <p:cNvPr id="3188" name="Group 116"/>
          <p:cNvGrpSpPr>
            <a:grpSpLocks/>
          </p:cNvGrpSpPr>
          <p:nvPr/>
        </p:nvGrpSpPr>
        <p:grpSpPr bwMode="auto">
          <a:xfrm>
            <a:off x="190500" y="2324100"/>
            <a:ext cx="3276600" cy="3314700"/>
            <a:chOff x="120" y="1464"/>
            <a:chExt cx="2064" cy="2088"/>
          </a:xfrm>
        </p:grpSpPr>
        <p:sp>
          <p:nvSpPr>
            <p:cNvPr id="3185" name="AutoShape 113" descr="gdd01"/>
            <p:cNvSpPr>
              <a:spLocks noChangeArrowheads="1"/>
            </p:cNvSpPr>
            <p:nvPr userDrawn="1"/>
          </p:nvSpPr>
          <p:spPr bwMode="gray">
            <a:xfrm>
              <a:off x="120" y="1992"/>
              <a:ext cx="1104" cy="1008"/>
            </a:xfrm>
            <a:prstGeom prst="hexagon">
              <a:avLst>
                <a:gd name="adj" fmla="val 27381"/>
                <a:gd name="vf" fmla="val 115470"/>
              </a:avLst>
            </a:prstGeom>
            <a:blipFill dpi="0" rotWithShape="1">
              <a:blip r:embed="rId2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+mn-cs"/>
              </a:endParaRPr>
            </a:p>
          </p:txBody>
        </p:sp>
        <p:sp>
          <p:nvSpPr>
            <p:cNvPr id="3186" name="AutoShape 114" descr="gdd04"/>
            <p:cNvSpPr>
              <a:spLocks noChangeArrowheads="1"/>
            </p:cNvSpPr>
            <p:nvPr userDrawn="1"/>
          </p:nvSpPr>
          <p:spPr bwMode="gray">
            <a:xfrm>
              <a:off x="1032" y="146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3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+mn-cs"/>
              </a:endParaRPr>
            </a:p>
          </p:txBody>
        </p:sp>
        <p:sp>
          <p:nvSpPr>
            <p:cNvPr id="3187" name="AutoShape 115" descr="gdd03"/>
            <p:cNvSpPr>
              <a:spLocks noChangeArrowheads="1"/>
            </p:cNvSpPr>
            <p:nvPr userDrawn="1"/>
          </p:nvSpPr>
          <p:spPr bwMode="gray">
            <a:xfrm>
              <a:off x="1008" y="254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7820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3EDB27-8969-4074-8F97-62CC44F7863C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88092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70042C-A48E-4035-9D4B-934EF0472271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7948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AB3113-FB5A-4850-8B12-62754C5A8B8A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0372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8ACBE4-1B40-4D9B-B5A7-7A22D2B3941F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0732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892C14-044F-4055-BA93-EDD75CCDCADA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230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 smtClean="0"/>
              <a:t>http://nocrazvitie.ru/</a:t>
            </a:r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3EDB27-8969-4074-8F97-62CC44F7863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47163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17DB50-70F7-4C7A-A32B-AD5F7DBC9AF9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5780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CC2BDD1-6A37-4F5F-B960-23A2EE790031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42192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183D7E-C767-4D95-857E-5828936E6773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97564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7C5B988-7E0D-41C2-BBA5-8D548589060E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16286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943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94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C48906-C2FE-420E-AFB5-004AD8CC0040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42708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67056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19863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181600" y="6477000"/>
            <a:ext cx="2895600" cy="2333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286750" y="6386513"/>
            <a:ext cx="457200" cy="2286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3EBC4D-F5BE-4109-8D49-0268B25CCCDF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6692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67056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19863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181600" y="6477000"/>
            <a:ext cx="2895600" cy="2333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286750" y="6386513"/>
            <a:ext cx="457200" cy="2286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9B852CA-6816-4D6E-919E-96A7D65BC70B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44480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Rectangle 17"/>
          <p:cNvSpPr>
            <a:spLocks noChangeArrowheads="1"/>
          </p:cNvSpPr>
          <p:nvPr/>
        </p:nvSpPr>
        <p:spPr bwMode="gray">
          <a:xfrm>
            <a:off x="8004175" y="0"/>
            <a:ext cx="1139825" cy="6858000"/>
          </a:xfrm>
          <a:prstGeom prst="rect">
            <a:avLst/>
          </a:prstGeom>
          <a:solidFill>
            <a:schemeClr val="bg2">
              <a:alpha val="39999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white">
          <a:xfrm>
            <a:off x="0" y="4638675"/>
            <a:ext cx="9144000" cy="2219325"/>
          </a:xfrm>
          <a:prstGeom prst="rect">
            <a:avLst/>
          </a:prstGeom>
          <a:solidFill>
            <a:schemeClr val="folHlink">
              <a:alpha val="31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gray">
          <a:xfrm>
            <a:off x="0" y="2149475"/>
            <a:ext cx="9144000" cy="24987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92" name="Freeform 20"/>
          <p:cNvSpPr>
            <a:spLocks/>
          </p:cNvSpPr>
          <p:nvPr/>
        </p:nvSpPr>
        <p:spPr bwMode="gray">
          <a:xfrm>
            <a:off x="-9525" y="2138363"/>
            <a:ext cx="8015288" cy="2271712"/>
          </a:xfrm>
          <a:custGeom>
            <a:avLst/>
            <a:gdLst>
              <a:gd name="T0" fmla="*/ 0 w 5049"/>
              <a:gd name="T1" fmla="*/ 0 h 1471"/>
              <a:gd name="T2" fmla="*/ 5049 w 5049"/>
              <a:gd name="T3" fmla="*/ 2 h 1471"/>
              <a:gd name="T4" fmla="*/ 5048 w 5049"/>
              <a:gd name="T5" fmla="*/ 1458 h 1471"/>
              <a:gd name="T6" fmla="*/ 0 w 5049"/>
              <a:gd name="T7" fmla="*/ 1471 h 1471"/>
              <a:gd name="T8" fmla="*/ 0 w 5049"/>
              <a:gd name="T9" fmla="*/ 0 h 1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>
              <a:alpha val="73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93" name="AutoShape 21"/>
          <p:cNvSpPr>
            <a:spLocks noChangeArrowheads="1"/>
          </p:cNvSpPr>
          <p:nvPr/>
        </p:nvSpPr>
        <p:spPr bwMode="gray">
          <a:xfrm>
            <a:off x="7696200" y="59436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94" name="AutoShape 22"/>
          <p:cNvSpPr>
            <a:spLocks noChangeArrowheads="1"/>
          </p:cNvSpPr>
          <p:nvPr/>
        </p:nvSpPr>
        <p:spPr bwMode="gray">
          <a:xfrm>
            <a:off x="8229600" y="56388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95" name="AutoShape 23"/>
          <p:cNvSpPr>
            <a:spLocks noChangeArrowheads="1"/>
          </p:cNvSpPr>
          <p:nvPr/>
        </p:nvSpPr>
        <p:spPr bwMode="gray">
          <a:xfrm>
            <a:off x="8220075" y="622935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1143000" y="990600"/>
            <a:ext cx="6705600" cy="1012825"/>
          </a:xfrm>
        </p:spPr>
        <p:txBody>
          <a:bodyPr/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3505200" y="2971800"/>
            <a:ext cx="4343400" cy="6858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352800" y="6553200"/>
            <a:ext cx="2133600" cy="152400"/>
          </a:xfrm>
        </p:spPr>
        <p:txBody>
          <a:bodyPr/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5086C2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04800" y="6477000"/>
            <a:ext cx="2590800" cy="228600"/>
          </a:xfrm>
        </p:spPr>
        <p:txBody>
          <a:bodyPr/>
          <a:lstStyle>
            <a:lvl1pPr algn="ctr">
              <a:defRPr sz="12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086C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http://nocrazvitie.ru/</a:t>
            </a: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5086C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210550" y="6467475"/>
            <a:ext cx="533400" cy="244475"/>
          </a:xfrm>
        </p:spPr>
        <p:txBody>
          <a:bodyPr/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6B7714-1E71-4133-B0E8-95A37728CEFC}" type="slidenum">
              <a:rPr kumimoji="0" lang="en-US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304800" y="228600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800" b="1" i="0" u="none" strike="noStrike" kern="1200" cap="none" spc="0" normalizeH="0" baseline="0" noProof="0">
                <a:ln>
                  <a:noFill/>
                </a:ln>
                <a:solidFill>
                  <a:srgbClr val="5086C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LOGO</a:t>
            </a:r>
          </a:p>
        </p:txBody>
      </p:sp>
      <p:grpSp>
        <p:nvGrpSpPr>
          <p:cNvPr id="3188" name="Group 116"/>
          <p:cNvGrpSpPr>
            <a:grpSpLocks/>
          </p:cNvGrpSpPr>
          <p:nvPr/>
        </p:nvGrpSpPr>
        <p:grpSpPr bwMode="auto">
          <a:xfrm>
            <a:off x="190500" y="2324100"/>
            <a:ext cx="3276600" cy="3314700"/>
            <a:chOff x="120" y="1464"/>
            <a:chExt cx="2064" cy="2088"/>
          </a:xfrm>
        </p:grpSpPr>
        <p:sp>
          <p:nvSpPr>
            <p:cNvPr id="3185" name="AutoShape 113" descr="gdd01"/>
            <p:cNvSpPr>
              <a:spLocks noChangeArrowheads="1"/>
            </p:cNvSpPr>
            <p:nvPr userDrawn="1"/>
          </p:nvSpPr>
          <p:spPr bwMode="gray">
            <a:xfrm>
              <a:off x="120" y="1992"/>
              <a:ext cx="1104" cy="1008"/>
            </a:xfrm>
            <a:prstGeom prst="hexagon">
              <a:avLst>
                <a:gd name="adj" fmla="val 27381"/>
                <a:gd name="vf" fmla="val 115470"/>
              </a:avLst>
            </a:prstGeom>
            <a:blipFill dpi="0" rotWithShape="1">
              <a:blip r:embed="rId2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+mn-cs"/>
              </a:endParaRPr>
            </a:p>
          </p:txBody>
        </p:sp>
        <p:sp>
          <p:nvSpPr>
            <p:cNvPr id="3186" name="AutoShape 114" descr="gdd04"/>
            <p:cNvSpPr>
              <a:spLocks noChangeArrowheads="1"/>
            </p:cNvSpPr>
            <p:nvPr userDrawn="1"/>
          </p:nvSpPr>
          <p:spPr bwMode="gray">
            <a:xfrm>
              <a:off x="1032" y="146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3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+mn-cs"/>
              </a:endParaRPr>
            </a:p>
          </p:txBody>
        </p:sp>
        <p:sp>
          <p:nvSpPr>
            <p:cNvPr id="3187" name="AutoShape 115" descr="gdd03"/>
            <p:cNvSpPr>
              <a:spLocks noChangeArrowheads="1"/>
            </p:cNvSpPr>
            <p:nvPr userDrawn="1"/>
          </p:nvSpPr>
          <p:spPr bwMode="gray">
            <a:xfrm>
              <a:off x="1008" y="254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9346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3EDB27-8969-4074-8F97-62CC44F7863C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15008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70042C-A48E-4035-9D4B-934EF0472271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0311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 smtClean="0"/>
              <a:t>http://nocrazvitie.ru/</a:t>
            </a:r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70042C-A48E-4035-9D4B-934EF047227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001582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AB3113-FB5A-4850-8B12-62754C5A8B8A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11332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8ACBE4-1B40-4D9B-B5A7-7A22D2B3941F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70178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892C14-044F-4055-BA93-EDD75CCDCADA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12539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17DB50-70F7-4C7A-A32B-AD5F7DBC9AF9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93038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CC2BDD1-6A37-4F5F-B960-23A2EE790031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17277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183D7E-C767-4D95-857E-5828936E6773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99899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7C5B988-7E0D-41C2-BBA5-8D548589060E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34856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943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94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C48906-C2FE-420E-AFB5-004AD8CC0040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4521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67056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19863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181600" y="6477000"/>
            <a:ext cx="2895600" cy="2333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286750" y="6386513"/>
            <a:ext cx="457200" cy="2286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3EBC4D-F5BE-4109-8D49-0268B25CCCDF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3394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67056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19863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181600" y="6477000"/>
            <a:ext cx="2895600" cy="2333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286750" y="6386513"/>
            <a:ext cx="457200" cy="2286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9B852CA-6816-4D6E-919E-96A7D65BC70B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1589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 smtClean="0"/>
              <a:t>http://nocrazvitie.ru/</a:t>
            </a:r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AB3113-FB5A-4850-8B12-62754C5A8B8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2718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Rectangle 17"/>
          <p:cNvSpPr>
            <a:spLocks noChangeArrowheads="1"/>
          </p:cNvSpPr>
          <p:nvPr/>
        </p:nvSpPr>
        <p:spPr bwMode="gray">
          <a:xfrm>
            <a:off x="8004175" y="0"/>
            <a:ext cx="1139825" cy="6858000"/>
          </a:xfrm>
          <a:prstGeom prst="rect">
            <a:avLst/>
          </a:prstGeom>
          <a:solidFill>
            <a:schemeClr val="bg2">
              <a:alpha val="39999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white">
          <a:xfrm>
            <a:off x="0" y="4638675"/>
            <a:ext cx="9144000" cy="2219325"/>
          </a:xfrm>
          <a:prstGeom prst="rect">
            <a:avLst/>
          </a:prstGeom>
          <a:solidFill>
            <a:schemeClr val="folHlink">
              <a:alpha val="31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gray">
          <a:xfrm>
            <a:off x="0" y="2149475"/>
            <a:ext cx="9144000" cy="24987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92" name="Freeform 20"/>
          <p:cNvSpPr>
            <a:spLocks/>
          </p:cNvSpPr>
          <p:nvPr/>
        </p:nvSpPr>
        <p:spPr bwMode="gray">
          <a:xfrm>
            <a:off x="-9525" y="2138363"/>
            <a:ext cx="8015288" cy="2271712"/>
          </a:xfrm>
          <a:custGeom>
            <a:avLst/>
            <a:gdLst>
              <a:gd name="T0" fmla="*/ 0 w 5049"/>
              <a:gd name="T1" fmla="*/ 0 h 1471"/>
              <a:gd name="T2" fmla="*/ 5049 w 5049"/>
              <a:gd name="T3" fmla="*/ 2 h 1471"/>
              <a:gd name="T4" fmla="*/ 5048 w 5049"/>
              <a:gd name="T5" fmla="*/ 1458 h 1471"/>
              <a:gd name="T6" fmla="*/ 0 w 5049"/>
              <a:gd name="T7" fmla="*/ 1471 h 1471"/>
              <a:gd name="T8" fmla="*/ 0 w 5049"/>
              <a:gd name="T9" fmla="*/ 0 h 1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>
              <a:alpha val="73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93" name="AutoShape 21"/>
          <p:cNvSpPr>
            <a:spLocks noChangeArrowheads="1"/>
          </p:cNvSpPr>
          <p:nvPr/>
        </p:nvSpPr>
        <p:spPr bwMode="gray">
          <a:xfrm>
            <a:off x="7696200" y="59436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94" name="AutoShape 22"/>
          <p:cNvSpPr>
            <a:spLocks noChangeArrowheads="1"/>
          </p:cNvSpPr>
          <p:nvPr/>
        </p:nvSpPr>
        <p:spPr bwMode="gray">
          <a:xfrm>
            <a:off x="8229600" y="56388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95" name="AutoShape 23"/>
          <p:cNvSpPr>
            <a:spLocks noChangeArrowheads="1"/>
          </p:cNvSpPr>
          <p:nvPr/>
        </p:nvSpPr>
        <p:spPr bwMode="gray">
          <a:xfrm>
            <a:off x="8220075" y="622935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1143000" y="990600"/>
            <a:ext cx="6705600" cy="1012825"/>
          </a:xfrm>
        </p:spPr>
        <p:txBody>
          <a:bodyPr/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3505200" y="2971800"/>
            <a:ext cx="4343400" cy="6858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352800" y="6553200"/>
            <a:ext cx="2133600" cy="152400"/>
          </a:xfrm>
        </p:spPr>
        <p:txBody>
          <a:bodyPr/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5086C2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04800" y="6477000"/>
            <a:ext cx="2590800" cy="228600"/>
          </a:xfrm>
        </p:spPr>
        <p:txBody>
          <a:bodyPr/>
          <a:lstStyle>
            <a:lvl1pPr algn="ctr">
              <a:defRPr sz="12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086C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http://nocrazvitie.ru/</a:t>
            </a: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5086C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210550" y="6467475"/>
            <a:ext cx="533400" cy="244475"/>
          </a:xfrm>
        </p:spPr>
        <p:txBody>
          <a:bodyPr/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6B7714-1E71-4133-B0E8-95A37728CEFC}" type="slidenum">
              <a:rPr kumimoji="0" lang="en-US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304800" y="228600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800" b="1" i="0" u="none" strike="noStrike" kern="1200" cap="none" spc="0" normalizeH="0" baseline="0" noProof="0">
                <a:ln>
                  <a:noFill/>
                </a:ln>
                <a:solidFill>
                  <a:srgbClr val="5086C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LOGO</a:t>
            </a:r>
          </a:p>
        </p:txBody>
      </p:sp>
      <p:grpSp>
        <p:nvGrpSpPr>
          <p:cNvPr id="3188" name="Group 116"/>
          <p:cNvGrpSpPr>
            <a:grpSpLocks/>
          </p:cNvGrpSpPr>
          <p:nvPr/>
        </p:nvGrpSpPr>
        <p:grpSpPr bwMode="auto">
          <a:xfrm>
            <a:off x="190500" y="2324100"/>
            <a:ext cx="3276600" cy="3314700"/>
            <a:chOff x="120" y="1464"/>
            <a:chExt cx="2064" cy="2088"/>
          </a:xfrm>
        </p:grpSpPr>
        <p:sp>
          <p:nvSpPr>
            <p:cNvPr id="3185" name="AutoShape 113" descr="gdd01"/>
            <p:cNvSpPr>
              <a:spLocks noChangeArrowheads="1"/>
            </p:cNvSpPr>
            <p:nvPr userDrawn="1"/>
          </p:nvSpPr>
          <p:spPr bwMode="gray">
            <a:xfrm>
              <a:off x="120" y="1992"/>
              <a:ext cx="1104" cy="1008"/>
            </a:xfrm>
            <a:prstGeom prst="hexagon">
              <a:avLst>
                <a:gd name="adj" fmla="val 27381"/>
                <a:gd name="vf" fmla="val 115470"/>
              </a:avLst>
            </a:prstGeom>
            <a:blipFill dpi="0" rotWithShape="1">
              <a:blip r:embed="rId2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+mn-cs"/>
              </a:endParaRPr>
            </a:p>
          </p:txBody>
        </p:sp>
        <p:sp>
          <p:nvSpPr>
            <p:cNvPr id="3186" name="AutoShape 114" descr="gdd04"/>
            <p:cNvSpPr>
              <a:spLocks noChangeArrowheads="1"/>
            </p:cNvSpPr>
            <p:nvPr userDrawn="1"/>
          </p:nvSpPr>
          <p:spPr bwMode="gray">
            <a:xfrm>
              <a:off x="1032" y="146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3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+mn-cs"/>
              </a:endParaRPr>
            </a:p>
          </p:txBody>
        </p:sp>
        <p:sp>
          <p:nvSpPr>
            <p:cNvPr id="3187" name="AutoShape 115" descr="gdd03"/>
            <p:cNvSpPr>
              <a:spLocks noChangeArrowheads="1"/>
            </p:cNvSpPr>
            <p:nvPr userDrawn="1"/>
          </p:nvSpPr>
          <p:spPr bwMode="gray">
            <a:xfrm>
              <a:off x="1008" y="254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66765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3EDB27-8969-4074-8F97-62CC44F7863C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54308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70042C-A48E-4035-9D4B-934EF0472271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78398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AB3113-FB5A-4850-8B12-62754C5A8B8A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85623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8ACBE4-1B40-4D9B-B5A7-7A22D2B3941F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43620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892C14-044F-4055-BA93-EDD75CCDCADA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9740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17DB50-70F7-4C7A-A32B-AD5F7DBC9AF9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65444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CC2BDD1-6A37-4F5F-B960-23A2EE790031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7446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183D7E-C767-4D95-857E-5828936E6773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5672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7C5B988-7E0D-41C2-BBA5-8D548589060E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017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 smtClean="0"/>
              <a:t>http://nocrazvitie.ru/</a:t>
            </a:r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ACBE4-1B40-4D9B-B5A7-7A22D2B3941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412223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943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94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C48906-C2FE-420E-AFB5-004AD8CC0040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86995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67056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19863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181600" y="6477000"/>
            <a:ext cx="2895600" cy="2333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286750" y="6386513"/>
            <a:ext cx="457200" cy="2286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3EBC4D-F5BE-4109-8D49-0268B25CCCDF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01177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67056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19863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181600" y="6477000"/>
            <a:ext cx="2895600" cy="2333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286750" y="6386513"/>
            <a:ext cx="457200" cy="2286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9B852CA-6816-4D6E-919E-96A7D65BC70B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93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 smtClean="0"/>
              <a:t>http://nocrazvitie.ru/</a:t>
            </a:r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892C14-044F-4055-BA93-EDD75CCDCAD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45209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 smtClean="0"/>
              <a:t>http://nocrazvitie.ru/</a:t>
            </a:r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17DB50-70F7-4C7A-A32B-AD5F7DBC9AF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03020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 smtClean="0"/>
              <a:t>http://nocrazvitie.ru/</a:t>
            </a:r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C2BDD1-6A37-4F5F-B960-23A2EE79003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2516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 smtClean="0"/>
              <a:t>http://nocrazvitie.ru/</a:t>
            </a:r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183D7E-C767-4D95-857E-5828936E677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95857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Freeform 15"/>
          <p:cNvSpPr>
            <a:spLocks/>
          </p:cNvSpPr>
          <p:nvPr/>
        </p:nvSpPr>
        <p:spPr bwMode="gray">
          <a:xfrm>
            <a:off x="-9525" y="344488"/>
            <a:ext cx="8194675" cy="633412"/>
          </a:xfrm>
          <a:custGeom>
            <a:avLst/>
            <a:gdLst>
              <a:gd name="T0" fmla="*/ 0 w 5049"/>
              <a:gd name="T1" fmla="*/ 0 h 1471"/>
              <a:gd name="T2" fmla="*/ 5049 w 5049"/>
              <a:gd name="T3" fmla="*/ 2 h 1471"/>
              <a:gd name="T4" fmla="*/ 5048 w 5049"/>
              <a:gd name="T5" fmla="*/ 1458 h 1471"/>
              <a:gd name="T6" fmla="*/ 0 w 5049"/>
              <a:gd name="T7" fmla="*/ 1471 h 1471"/>
              <a:gd name="T8" fmla="*/ 0 w 5049"/>
              <a:gd name="T9" fmla="*/ 0 h 1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040" name="Group 16"/>
          <p:cNvGrpSpPr>
            <a:grpSpLocks/>
          </p:cNvGrpSpPr>
          <p:nvPr/>
        </p:nvGrpSpPr>
        <p:grpSpPr bwMode="auto">
          <a:xfrm>
            <a:off x="8153400" y="0"/>
            <a:ext cx="990600" cy="6858000"/>
            <a:chOff x="5040" y="0"/>
            <a:chExt cx="720" cy="4320"/>
          </a:xfrm>
        </p:grpSpPr>
        <p:sp>
          <p:nvSpPr>
            <p:cNvPr id="1041" name="Rectangle 17"/>
            <p:cNvSpPr>
              <a:spLocks noChangeArrowheads="1"/>
            </p:cNvSpPr>
            <p:nvPr/>
          </p:nvSpPr>
          <p:spPr bwMode="gray">
            <a:xfrm>
              <a:off x="5042" y="0"/>
              <a:ext cx="718" cy="4320"/>
            </a:xfrm>
            <a:prstGeom prst="rect">
              <a:avLst/>
            </a:prstGeom>
            <a:solidFill>
              <a:schemeClr val="folHlink">
                <a:alpha val="39999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gray">
            <a:xfrm>
              <a:off x="5040" y="219"/>
              <a:ext cx="720" cy="39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43" name="AutoShape 19"/>
          <p:cNvSpPr>
            <a:spLocks noChangeArrowheads="1"/>
          </p:cNvSpPr>
          <p:nvPr/>
        </p:nvSpPr>
        <p:spPr bwMode="gray">
          <a:xfrm>
            <a:off x="7696200" y="59436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5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44" name="AutoShape 20"/>
          <p:cNvSpPr>
            <a:spLocks noChangeArrowheads="1"/>
          </p:cNvSpPr>
          <p:nvPr/>
        </p:nvSpPr>
        <p:spPr bwMode="gray">
          <a:xfrm>
            <a:off x="8229600" y="56388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5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45" name="AutoShape 21"/>
          <p:cNvSpPr>
            <a:spLocks noChangeArrowheads="1"/>
          </p:cNvSpPr>
          <p:nvPr/>
        </p:nvSpPr>
        <p:spPr bwMode="gray">
          <a:xfrm>
            <a:off x="8220075" y="622935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5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19863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181600" y="6477000"/>
            <a:ext cx="2895600" cy="2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r>
              <a:rPr lang="en-US" altLang="ru-RU" smtClean="0"/>
              <a:t>http://nocrazvitie.ru/</a:t>
            </a:r>
            <a:endParaRPr lang="en-U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86750" y="6386513"/>
            <a:ext cx="457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650295E0-FC9E-4105-8D9A-F7F7E02E72E8}" type="slidenum">
              <a:rPr lang="en-US" altLang="ru-RU"/>
              <a:pPr/>
              <a:t>‹#›</a:t>
            </a:fld>
            <a:endParaRPr lang="en-US" altLang="ru-RU"/>
          </a:p>
        </p:txBody>
      </p:sp>
      <p:grpSp>
        <p:nvGrpSpPr>
          <p:cNvPr id="1046" name="Group 22"/>
          <p:cNvGrpSpPr>
            <a:grpSpLocks/>
          </p:cNvGrpSpPr>
          <p:nvPr/>
        </p:nvGrpSpPr>
        <p:grpSpPr bwMode="auto">
          <a:xfrm>
            <a:off x="152400" y="228600"/>
            <a:ext cx="838200" cy="838200"/>
            <a:chOff x="18" y="144"/>
            <a:chExt cx="510" cy="480"/>
          </a:xfrm>
        </p:grpSpPr>
        <p:sp>
          <p:nvSpPr>
            <p:cNvPr id="1047" name="AutoShape 23"/>
            <p:cNvSpPr>
              <a:spLocks noChangeArrowheads="1"/>
            </p:cNvSpPr>
            <p:nvPr userDrawn="1"/>
          </p:nvSpPr>
          <p:spPr bwMode="gray">
            <a:xfrm>
              <a:off x="18" y="258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hlink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8" name="AutoShape 24"/>
            <p:cNvSpPr>
              <a:spLocks noChangeArrowheads="1"/>
            </p:cNvSpPr>
            <p:nvPr userDrawn="1"/>
          </p:nvSpPr>
          <p:spPr bwMode="gray">
            <a:xfrm>
              <a:off x="240" y="14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9" name="AutoShape 25"/>
            <p:cNvSpPr>
              <a:spLocks noChangeArrowheads="1"/>
            </p:cNvSpPr>
            <p:nvPr userDrawn="1"/>
          </p:nvSpPr>
          <p:spPr bwMode="gray">
            <a:xfrm>
              <a:off x="240" y="38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1143000" y="381000"/>
            <a:ext cx="67056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Freeform 15"/>
          <p:cNvSpPr>
            <a:spLocks/>
          </p:cNvSpPr>
          <p:nvPr/>
        </p:nvSpPr>
        <p:spPr bwMode="gray">
          <a:xfrm>
            <a:off x="-9525" y="344488"/>
            <a:ext cx="8194675" cy="633412"/>
          </a:xfrm>
          <a:custGeom>
            <a:avLst/>
            <a:gdLst>
              <a:gd name="T0" fmla="*/ 0 w 5049"/>
              <a:gd name="T1" fmla="*/ 0 h 1471"/>
              <a:gd name="T2" fmla="*/ 5049 w 5049"/>
              <a:gd name="T3" fmla="*/ 2 h 1471"/>
              <a:gd name="T4" fmla="*/ 5048 w 5049"/>
              <a:gd name="T5" fmla="*/ 1458 h 1471"/>
              <a:gd name="T6" fmla="*/ 0 w 5049"/>
              <a:gd name="T7" fmla="*/ 1471 h 1471"/>
              <a:gd name="T8" fmla="*/ 0 w 5049"/>
              <a:gd name="T9" fmla="*/ 0 h 1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040" name="Group 16"/>
          <p:cNvGrpSpPr>
            <a:grpSpLocks/>
          </p:cNvGrpSpPr>
          <p:nvPr/>
        </p:nvGrpSpPr>
        <p:grpSpPr bwMode="auto">
          <a:xfrm>
            <a:off x="8153400" y="0"/>
            <a:ext cx="990600" cy="6858000"/>
            <a:chOff x="5040" y="0"/>
            <a:chExt cx="720" cy="4320"/>
          </a:xfrm>
        </p:grpSpPr>
        <p:sp>
          <p:nvSpPr>
            <p:cNvPr id="1041" name="Rectangle 17"/>
            <p:cNvSpPr>
              <a:spLocks noChangeArrowheads="1"/>
            </p:cNvSpPr>
            <p:nvPr/>
          </p:nvSpPr>
          <p:spPr bwMode="gray">
            <a:xfrm>
              <a:off x="5042" y="0"/>
              <a:ext cx="718" cy="4320"/>
            </a:xfrm>
            <a:prstGeom prst="rect">
              <a:avLst/>
            </a:prstGeom>
            <a:solidFill>
              <a:schemeClr val="folHlink">
                <a:alpha val="39999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gray">
            <a:xfrm>
              <a:off x="5040" y="219"/>
              <a:ext cx="720" cy="39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43" name="AutoShape 19"/>
          <p:cNvSpPr>
            <a:spLocks noChangeArrowheads="1"/>
          </p:cNvSpPr>
          <p:nvPr/>
        </p:nvSpPr>
        <p:spPr bwMode="gray">
          <a:xfrm>
            <a:off x="7696200" y="59436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5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44" name="AutoShape 20"/>
          <p:cNvSpPr>
            <a:spLocks noChangeArrowheads="1"/>
          </p:cNvSpPr>
          <p:nvPr/>
        </p:nvSpPr>
        <p:spPr bwMode="gray">
          <a:xfrm>
            <a:off x="8229600" y="56388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5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45" name="AutoShape 21"/>
          <p:cNvSpPr>
            <a:spLocks noChangeArrowheads="1"/>
          </p:cNvSpPr>
          <p:nvPr/>
        </p:nvSpPr>
        <p:spPr bwMode="gray">
          <a:xfrm>
            <a:off x="8220075" y="622935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5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19863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181600" y="6477000"/>
            <a:ext cx="2895600" cy="2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86750" y="6386513"/>
            <a:ext cx="457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0295E0-FC9E-4105-8D9A-F7F7E02E72E8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1046" name="Group 22"/>
          <p:cNvGrpSpPr>
            <a:grpSpLocks/>
          </p:cNvGrpSpPr>
          <p:nvPr/>
        </p:nvGrpSpPr>
        <p:grpSpPr bwMode="auto">
          <a:xfrm>
            <a:off x="152400" y="228600"/>
            <a:ext cx="838200" cy="838200"/>
            <a:chOff x="18" y="144"/>
            <a:chExt cx="510" cy="480"/>
          </a:xfrm>
        </p:grpSpPr>
        <p:sp>
          <p:nvSpPr>
            <p:cNvPr id="1047" name="AutoShape 23"/>
            <p:cNvSpPr>
              <a:spLocks noChangeArrowheads="1"/>
            </p:cNvSpPr>
            <p:nvPr userDrawn="1"/>
          </p:nvSpPr>
          <p:spPr bwMode="gray">
            <a:xfrm>
              <a:off x="18" y="258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hlink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8" name="AutoShape 24"/>
            <p:cNvSpPr>
              <a:spLocks noChangeArrowheads="1"/>
            </p:cNvSpPr>
            <p:nvPr userDrawn="1"/>
          </p:nvSpPr>
          <p:spPr bwMode="gray">
            <a:xfrm>
              <a:off x="240" y="14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9" name="AutoShape 25"/>
            <p:cNvSpPr>
              <a:spLocks noChangeArrowheads="1"/>
            </p:cNvSpPr>
            <p:nvPr userDrawn="1"/>
          </p:nvSpPr>
          <p:spPr bwMode="gray">
            <a:xfrm>
              <a:off x="240" y="38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1143000" y="381000"/>
            <a:ext cx="67056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1651647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Freeform 15"/>
          <p:cNvSpPr>
            <a:spLocks/>
          </p:cNvSpPr>
          <p:nvPr/>
        </p:nvSpPr>
        <p:spPr bwMode="gray">
          <a:xfrm>
            <a:off x="-9525" y="344488"/>
            <a:ext cx="8194675" cy="633412"/>
          </a:xfrm>
          <a:custGeom>
            <a:avLst/>
            <a:gdLst>
              <a:gd name="T0" fmla="*/ 0 w 5049"/>
              <a:gd name="T1" fmla="*/ 0 h 1471"/>
              <a:gd name="T2" fmla="*/ 5049 w 5049"/>
              <a:gd name="T3" fmla="*/ 2 h 1471"/>
              <a:gd name="T4" fmla="*/ 5048 w 5049"/>
              <a:gd name="T5" fmla="*/ 1458 h 1471"/>
              <a:gd name="T6" fmla="*/ 0 w 5049"/>
              <a:gd name="T7" fmla="*/ 1471 h 1471"/>
              <a:gd name="T8" fmla="*/ 0 w 5049"/>
              <a:gd name="T9" fmla="*/ 0 h 1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040" name="Group 16"/>
          <p:cNvGrpSpPr>
            <a:grpSpLocks/>
          </p:cNvGrpSpPr>
          <p:nvPr/>
        </p:nvGrpSpPr>
        <p:grpSpPr bwMode="auto">
          <a:xfrm>
            <a:off x="8153400" y="0"/>
            <a:ext cx="990600" cy="6858000"/>
            <a:chOff x="5040" y="0"/>
            <a:chExt cx="720" cy="4320"/>
          </a:xfrm>
        </p:grpSpPr>
        <p:sp>
          <p:nvSpPr>
            <p:cNvPr id="1041" name="Rectangle 17"/>
            <p:cNvSpPr>
              <a:spLocks noChangeArrowheads="1"/>
            </p:cNvSpPr>
            <p:nvPr/>
          </p:nvSpPr>
          <p:spPr bwMode="gray">
            <a:xfrm>
              <a:off x="5042" y="0"/>
              <a:ext cx="718" cy="4320"/>
            </a:xfrm>
            <a:prstGeom prst="rect">
              <a:avLst/>
            </a:prstGeom>
            <a:solidFill>
              <a:schemeClr val="folHlink">
                <a:alpha val="39999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gray">
            <a:xfrm>
              <a:off x="5040" y="219"/>
              <a:ext cx="720" cy="39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43" name="AutoShape 19"/>
          <p:cNvSpPr>
            <a:spLocks noChangeArrowheads="1"/>
          </p:cNvSpPr>
          <p:nvPr/>
        </p:nvSpPr>
        <p:spPr bwMode="gray">
          <a:xfrm>
            <a:off x="7696200" y="59436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5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44" name="AutoShape 20"/>
          <p:cNvSpPr>
            <a:spLocks noChangeArrowheads="1"/>
          </p:cNvSpPr>
          <p:nvPr/>
        </p:nvSpPr>
        <p:spPr bwMode="gray">
          <a:xfrm>
            <a:off x="8229600" y="56388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5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45" name="AutoShape 21"/>
          <p:cNvSpPr>
            <a:spLocks noChangeArrowheads="1"/>
          </p:cNvSpPr>
          <p:nvPr/>
        </p:nvSpPr>
        <p:spPr bwMode="gray">
          <a:xfrm>
            <a:off x="8220075" y="622935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5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19863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181600" y="6477000"/>
            <a:ext cx="2895600" cy="2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86750" y="6386513"/>
            <a:ext cx="457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0295E0-FC9E-4105-8D9A-F7F7E02E72E8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1046" name="Group 22"/>
          <p:cNvGrpSpPr>
            <a:grpSpLocks/>
          </p:cNvGrpSpPr>
          <p:nvPr/>
        </p:nvGrpSpPr>
        <p:grpSpPr bwMode="auto">
          <a:xfrm>
            <a:off x="152400" y="228600"/>
            <a:ext cx="838200" cy="838200"/>
            <a:chOff x="18" y="144"/>
            <a:chExt cx="510" cy="480"/>
          </a:xfrm>
        </p:grpSpPr>
        <p:sp>
          <p:nvSpPr>
            <p:cNvPr id="1047" name="AutoShape 23"/>
            <p:cNvSpPr>
              <a:spLocks noChangeArrowheads="1"/>
            </p:cNvSpPr>
            <p:nvPr userDrawn="1"/>
          </p:nvSpPr>
          <p:spPr bwMode="gray">
            <a:xfrm>
              <a:off x="18" y="258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hlink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8" name="AutoShape 24"/>
            <p:cNvSpPr>
              <a:spLocks noChangeArrowheads="1"/>
            </p:cNvSpPr>
            <p:nvPr userDrawn="1"/>
          </p:nvSpPr>
          <p:spPr bwMode="gray">
            <a:xfrm>
              <a:off x="240" y="14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9" name="AutoShape 25"/>
            <p:cNvSpPr>
              <a:spLocks noChangeArrowheads="1"/>
            </p:cNvSpPr>
            <p:nvPr userDrawn="1"/>
          </p:nvSpPr>
          <p:spPr bwMode="gray">
            <a:xfrm>
              <a:off x="240" y="38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1143000" y="381000"/>
            <a:ext cx="67056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3405968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Freeform 15"/>
          <p:cNvSpPr>
            <a:spLocks/>
          </p:cNvSpPr>
          <p:nvPr/>
        </p:nvSpPr>
        <p:spPr bwMode="gray">
          <a:xfrm>
            <a:off x="-9525" y="344488"/>
            <a:ext cx="8194675" cy="633412"/>
          </a:xfrm>
          <a:custGeom>
            <a:avLst/>
            <a:gdLst>
              <a:gd name="T0" fmla="*/ 0 w 5049"/>
              <a:gd name="T1" fmla="*/ 0 h 1471"/>
              <a:gd name="T2" fmla="*/ 5049 w 5049"/>
              <a:gd name="T3" fmla="*/ 2 h 1471"/>
              <a:gd name="T4" fmla="*/ 5048 w 5049"/>
              <a:gd name="T5" fmla="*/ 1458 h 1471"/>
              <a:gd name="T6" fmla="*/ 0 w 5049"/>
              <a:gd name="T7" fmla="*/ 1471 h 1471"/>
              <a:gd name="T8" fmla="*/ 0 w 5049"/>
              <a:gd name="T9" fmla="*/ 0 h 1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040" name="Group 16"/>
          <p:cNvGrpSpPr>
            <a:grpSpLocks/>
          </p:cNvGrpSpPr>
          <p:nvPr/>
        </p:nvGrpSpPr>
        <p:grpSpPr bwMode="auto">
          <a:xfrm>
            <a:off x="8153400" y="0"/>
            <a:ext cx="990600" cy="6858000"/>
            <a:chOff x="5040" y="0"/>
            <a:chExt cx="720" cy="4320"/>
          </a:xfrm>
        </p:grpSpPr>
        <p:sp>
          <p:nvSpPr>
            <p:cNvPr id="1041" name="Rectangle 17"/>
            <p:cNvSpPr>
              <a:spLocks noChangeArrowheads="1"/>
            </p:cNvSpPr>
            <p:nvPr/>
          </p:nvSpPr>
          <p:spPr bwMode="gray">
            <a:xfrm>
              <a:off x="5042" y="0"/>
              <a:ext cx="718" cy="4320"/>
            </a:xfrm>
            <a:prstGeom prst="rect">
              <a:avLst/>
            </a:prstGeom>
            <a:solidFill>
              <a:schemeClr val="folHlink">
                <a:alpha val="39999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gray">
            <a:xfrm>
              <a:off x="5040" y="219"/>
              <a:ext cx="720" cy="39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43" name="AutoShape 19"/>
          <p:cNvSpPr>
            <a:spLocks noChangeArrowheads="1"/>
          </p:cNvSpPr>
          <p:nvPr/>
        </p:nvSpPr>
        <p:spPr bwMode="gray">
          <a:xfrm>
            <a:off x="7696200" y="59436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5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44" name="AutoShape 20"/>
          <p:cNvSpPr>
            <a:spLocks noChangeArrowheads="1"/>
          </p:cNvSpPr>
          <p:nvPr/>
        </p:nvSpPr>
        <p:spPr bwMode="gray">
          <a:xfrm>
            <a:off x="8229600" y="56388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5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45" name="AutoShape 21"/>
          <p:cNvSpPr>
            <a:spLocks noChangeArrowheads="1"/>
          </p:cNvSpPr>
          <p:nvPr/>
        </p:nvSpPr>
        <p:spPr bwMode="gray">
          <a:xfrm>
            <a:off x="8220075" y="622935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5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19863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181600" y="6477000"/>
            <a:ext cx="2895600" cy="2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86750" y="6386513"/>
            <a:ext cx="457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0295E0-FC9E-4105-8D9A-F7F7E02E72E8}" type="slidenum">
              <a:rPr kumimoji="0" lang="en-US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1046" name="Group 22"/>
          <p:cNvGrpSpPr>
            <a:grpSpLocks/>
          </p:cNvGrpSpPr>
          <p:nvPr/>
        </p:nvGrpSpPr>
        <p:grpSpPr bwMode="auto">
          <a:xfrm>
            <a:off x="152400" y="228600"/>
            <a:ext cx="838200" cy="838200"/>
            <a:chOff x="18" y="144"/>
            <a:chExt cx="510" cy="480"/>
          </a:xfrm>
        </p:grpSpPr>
        <p:sp>
          <p:nvSpPr>
            <p:cNvPr id="1047" name="AutoShape 23"/>
            <p:cNvSpPr>
              <a:spLocks noChangeArrowheads="1"/>
            </p:cNvSpPr>
            <p:nvPr userDrawn="1"/>
          </p:nvSpPr>
          <p:spPr bwMode="gray">
            <a:xfrm>
              <a:off x="18" y="258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hlink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8" name="AutoShape 24"/>
            <p:cNvSpPr>
              <a:spLocks noChangeArrowheads="1"/>
            </p:cNvSpPr>
            <p:nvPr userDrawn="1"/>
          </p:nvSpPr>
          <p:spPr bwMode="gray">
            <a:xfrm>
              <a:off x="240" y="14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9" name="AutoShape 25"/>
            <p:cNvSpPr>
              <a:spLocks noChangeArrowheads="1"/>
            </p:cNvSpPr>
            <p:nvPr userDrawn="1"/>
          </p:nvSpPr>
          <p:spPr bwMode="gray">
            <a:xfrm>
              <a:off x="240" y="38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1143000" y="381000"/>
            <a:ext cx="67056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3341695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2" t="-1235" r="6251" b="70371"/>
          <a:stretch/>
        </p:blipFill>
        <p:spPr>
          <a:xfrm>
            <a:off x="0" y="-99392"/>
            <a:ext cx="8028384" cy="2232248"/>
          </a:xfrm>
          <a:prstGeom prst="rect">
            <a:avLst/>
          </a:prstGeom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32338" y="2636912"/>
            <a:ext cx="4343400" cy="685800"/>
          </a:xfrm>
        </p:spPr>
        <p:txBody>
          <a:bodyPr/>
          <a:lstStyle/>
          <a:p>
            <a:pPr algn="ctr"/>
            <a:r>
              <a:rPr lang="ru-RU" altLang="ru-RU" sz="7200" dirty="0" smtClean="0">
                <a:latin typeface="Bebas Neue Regular" panose="00000500000000000000" pitchFamily="50" charset="-52"/>
              </a:rPr>
              <a:t>«Развитие»</a:t>
            </a:r>
            <a:endParaRPr lang="en-US" altLang="ru-RU" sz="7200" dirty="0">
              <a:latin typeface="Bebas Neue Regular" panose="00000500000000000000" pitchFamily="50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9884" y="109537"/>
            <a:ext cx="7101408" cy="933451"/>
          </a:xfrm>
        </p:spPr>
        <p:txBody>
          <a:bodyPr/>
          <a:lstStyle/>
          <a:p>
            <a:pPr algn="ctr"/>
            <a:r>
              <a:rPr lang="en-US" altLang="ru-RU" dirty="0"/>
              <a:t> </a:t>
            </a:r>
            <a:r>
              <a:rPr lang="ru-RU" altLang="ru-RU" sz="2000" dirty="0" smtClean="0"/>
              <a:t>Транспортно-логистические решения НОЦ для Самарского региона</a:t>
            </a:r>
            <a:endParaRPr lang="en-US" alt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1736" y="1028596"/>
            <a:ext cx="1621677" cy="493819"/>
          </a:xfrm>
          <a:prstGeom prst="rect">
            <a:avLst/>
          </a:prstGeom>
        </p:spPr>
      </p:pic>
      <p:grpSp>
        <p:nvGrpSpPr>
          <p:cNvPr id="13" name="Group 3"/>
          <p:cNvGrpSpPr>
            <a:grpSpLocks/>
          </p:cNvGrpSpPr>
          <p:nvPr/>
        </p:nvGrpSpPr>
        <p:grpSpPr bwMode="auto">
          <a:xfrm>
            <a:off x="342900" y="1414463"/>
            <a:ext cx="7762876" cy="4402140"/>
            <a:chOff x="216" y="891"/>
            <a:chExt cx="4890" cy="2773"/>
          </a:xfrm>
        </p:grpSpPr>
        <p:sp>
          <p:nvSpPr>
            <p:cNvPr id="14" name="Text Box 15"/>
            <p:cNvSpPr txBox="1">
              <a:spLocks noChangeArrowheads="1"/>
            </p:cNvSpPr>
            <p:nvPr/>
          </p:nvSpPr>
          <p:spPr bwMode="gray">
            <a:xfrm>
              <a:off x="1127" y="2375"/>
              <a:ext cx="4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Text</a:t>
              </a:r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gray">
            <a:xfrm>
              <a:off x="2578" y="1545"/>
              <a:ext cx="4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Text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gray">
            <a:xfrm>
              <a:off x="4222" y="1696"/>
              <a:ext cx="37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ru-RU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Txt</a:t>
              </a:r>
              <a:endParaRPr kumimoji="0" lang="en-US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17" name="Text Box 18"/>
            <p:cNvSpPr txBox="1">
              <a:spLocks noChangeArrowheads="1"/>
            </p:cNvSpPr>
            <p:nvPr/>
          </p:nvSpPr>
          <p:spPr bwMode="gray">
            <a:xfrm>
              <a:off x="3219" y="2956"/>
              <a:ext cx="4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Text</a:t>
              </a:r>
            </a:p>
          </p:txBody>
        </p:sp>
        <p:sp>
          <p:nvSpPr>
            <p:cNvPr id="18" name="Text Box 19"/>
            <p:cNvSpPr txBox="1">
              <a:spLocks noChangeArrowheads="1"/>
            </p:cNvSpPr>
            <p:nvPr/>
          </p:nvSpPr>
          <p:spPr bwMode="gray">
            <a:xfrm>
              <a:off x="1638" y="3295"/>
              <a:ext cx="4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ru-RU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Text</a:t>
              </a:r>
            </a:p>
          </p:txBody>
        </p:sp>
        <p:sp>
          <p:nvSpPr>
            <p:cNvPr id="19" name="Text Box 20"/>
            <p:cNvSpPr txBox="1">
              <a:spLocks noChangeArrowheads="1"/>
            </p:cNvSpPr>
            <p:nvPr/>
          </p:nvSpPr>
          <p:spPr bwMode="gray">
            <a:xfrm>
              <a:off x="333" y="1085"/>
              <a:ext cx="4490" cy="25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457200" marR="0" lvl="0" indent="-457200" algn="l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altLang="ru-RU" sz="2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Мультимодальный</a:t>
              </a:r>
              <a:r>
                <a:rPr kumimoji="0" lang="ru-RU" alt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контейнерный транспортно-логистический центр </a:t>
              </a:r>
              <a:r>
                <a:rPr kumimoji="0" lang="ru-RU" alt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на территории Самарской области. </a:t>
              </a:r>
              <a:r>
                <a:rPr kumimoji="0" lang="ru-RU" alt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Участие </a:t>
              </a:r>
              <a:r>
                <a:rPr kumimoji="0" lang="ru-RU" alt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в транспортном коридоре </a:t>
              </a:r>
              <a:r>
                <a:rPr kumimoji="0" lang="ru-RU" alt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«Европа-Западный Китай» </a:t>
              </a:r>
            </a:p>
            <a:p>
              <a:pPr marL="457200" lvl="0" indent="-457200" eaLnBrk="0" hangingPunct="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kumimoji="0" lang="ru-RU" alt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Имитационное моделирование решений по </a:t>
              </a:r>
              <a:r>
                <a:rPr lang="ru-RU" altLang="ru-RU" sz="2400" b="1" dirty="0">
                  <a:solidFill>
                    <a:srgbClr val="003366"/>
                  </a:solidFill>
                </a:rPr>
                <a:t>развитию </a:t>
              </a:r>
              <a:r>
                <a:rPr lang="ru-RU" altLang="ru-RU" sz="2400" b="1" dirty="0" smtClean="0">
                  <a:solidFill>
                    <a:srgbClr val="003366"/>
                  </a:solidFill>
                </a:rPr>
                <a:t>транспортно-логистической</a:t>
              </a:r>
              <a:r>
                <a:rPr kumimoji="0" lang="ru-RU" alt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инфраструктуры города и региона</a:t>
              </a:r>
            </a:p>
            <a:p>
              <a:pPr marL="457200" marR="0" lvl="0" indent="-457200" algn="l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alt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Организация логистической системы города Самары </a:t>
              </a:r>
              <a:endParaRPr kumimoji="0" lang="en-US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" name="Text Box 23"/>
            <p:cNvSpPr txBox="1">
              <a:spLocks noChangeArrowheads="1"/>
            </p:cNvSpPr>
            <p:nvPr/>
          </p:nvSpPr>
          <p:spPr bwMode="gray">
            <a:xfrm>
              <a:off x="216" y="891"/>
              <a:ext cx="4890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892C14-044F-4055-BA93-EDD75CCDCADA}" type="slidenum"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643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04368" y="295275"/>
            <a:ext cx="7101408" cy="747713"/>
          </a:xfrm>
        </p:spPr>
        <p:txBody>
          <a:bodyPr/>
          <a:lstStyle/>
          <a:p>
            <a:pPr algn="ctr"/>
            <a:r>
              <a:rPr lang="en-US" altLang="ru-RU" sz="2000" dirty="0"/>
              <a:t> </a:t>
            </a:r>
            <a:r>
              <a:rPr lang="ru-RU" altLang="ru-RU" sz="2000" dirty="0"/>
              <a:t>Типовой ТЛЦ – ТЛЦ Белый </a:t>
            </a:r>
            <a:r>
              <a:rPr lang="ru-RU" altLang="ru-RU" sz="2000" dirty="0" err="1"/>
              <a:t>Раст</a:t>
            </a:r>
            <a:endParaRPr lang="en-US" alt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8077200" cy="4063977"/>
          </a:xfrm>
          <a:prstGeom prst="rect">
            <a:avLst/>
          </a:prstGeom>
        </p:spPr>
      </p:pic>
      <p:sp>
        <p:nvSpPr>
          <p:cNvPr id="16" name="Text Box 20"/>
          <p:cNvSpPr txBox="1">
            <a:spLocks noChangeArrowheads="1"/>
          </p:cNvSpPr>
          <p:nvPr/>
        </p:nvSpPr>
        <p:spPr bwMode="gray">
          <a:xfrm>
            <a:off x="179512" y="5350870"/>
            <a:ext cx="4176464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Основные параметры: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180 Га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Годовая мощность 725 тыс. </a:t>
            </a:r>
            <a:r>
              <a:rPr kumimoji="0" lang="en-US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TEU </a:t>
            </a:r>
            <a:endParaRPr kumimoji="0" lang="en-US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Text Box 20"/>
          <p:cNvSpPr txBox="1">
            <a:spLocks noChangeArrowheads="1"/>
          </p:cNvSpPr>
          <p:nvPr/>
        </p:nvSpPr>
        <p:spPr bwMode="gray">
          <a:xfrm>
            <a:off x="4355976" y="5334099"/>
            <a:ext cx="3721224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240 </a:t>
            </a: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тыс. м² складских площадей, в том числе СВХ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14 тыс. автомобилей в сутки</a:t>
            </a:r>
            <a:endParaRPr kumimoji="0" lang="en-US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892C14-044F-4055-BA93-EDD75CCDCADA}" type="slidenum"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818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200" dirty="0"/>
              <a:t>Технологические решения для внедрения СПГ на транспорте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172037" y="6543100"/>
            <a:ext cx="2895600" cy="233363"/>
          </a:xfrm>
        </p:spPr>
        <p:txBody>
          <a:bodyPr/>
          <a:lstStyle/>
          <a:p>
            <a:r>
              <a:rPr lang="en-US" altLang="ru-RU" smtClean="0"/>
              <a:t>http://nocrazvitie.ru/</a:t>
            </a:r>
            <a:endParaRPr lang="en-US" alt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92C14-044F-4055-BA93-EDD75CCDCADA}" type="slidenum">
              <a:rPr lang="en-US" altLang="ru-RU" smtClean="0"/>
              <a:pPr/>
              <a:t>12</a:t>
            </a:fld>
            <a:endParaRPr lang="en-US" alt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124744"/>
            <a:ext cx="7825680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AutoNum type="arabicPeriod"/>
            </a:pPr>
            <a:r>
              <a:rPr lang="ru-RU" dirty="0" smtClean="0"/>
              <a:t>Мероприятия по </a:t>
            </a:r>
            <a:r>
              <a:rPr lang="ru-RU" dirty="0"/>
              <a:t>реализации </a:t>
            </a:r>
            <a:r>
              <a:rPr lang="ru-RU" dirty="0" smtClean="0"/>
              <a:t>Государственной программы РФ </a:t>
            </a:r>
            <a:r>
              <a:rPr lang="ru-RU" dirty="0"/>
              <a:t>«Расширение использования природного газа в качестве газомоторного топлива</a:t>
            </a:r>
            <a:r>
              <a:rPr lang="ru-RU" dirty="0" smtClean="0"/>
              <a:t>».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ru-RU" dirty="0" smtClean="0"/>
              <a:t>Научные исследования </a:t>
            </a:r>
            <a:r>
              <a:rPr lang="ru-RU" dirty="0"/>
              <a:t>в рамках комплексного проекта «Научно-исследовательские разработки по переводу тягового подвижного состава железных дорог на газомоторное топливо».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005" y="2920401"/>
            <a:ext cx="3079998" cy="21559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476" y="4931329"/>
            <a:ext cx="2483768" cy="164937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744847" y="4746663"/>
            <a:ext cx="16103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Газотурбовоз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78" y="3118859"/>
            <a:ext cx="2952328" cy="181825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73667" y="4891733"/>
            <a:ext cx="2179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Локомотив на СПГ</a:t>
            </a:r>
          </a:p>
        </p:txBody>
      </p:sp>
    </p:spTree>
    <p:extLst>
      <p:ext uri="{BB962C8B-B14F-4D97-AF65-F5344CB8AC3E}">
        <p14:creationId xmlns:p14="http://schemas.microsoft.com/office/powerpoint/2010/main" val="76056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Участие в создании </a:t>
            </a:r>
            <a:r>
              <a:rPr lang="ru-RU" sz="2000" dirty="0" smtClean="0"/>
              <a:t>Научного центра </a:t>
            </a:r>
            <a:r>
              <a:rPr lang="ru-RU" sz="2000" dirty="0"/>
              <a:t>мирового уровня в Самаре 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ru-RU" smtClean="0"/>
              <a:t>http://nocrazvitie.ru/</a:t>
            </a:r>
            <a:endParaRPr lang="en-US" alt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92C14-044F-4055-BA93-EDD75CCDCADA}" type="slidenum">
              <a:rPr lang="en-US" altLang="ru-RU" smtClean="0"/>
              <a:pPr/>
              <a:t>13</a:t>
            </a:fld>
            <a:endParaRPr lang="en-US" alt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836" y="944563"/>
            <a:ext cx="1621677" cy="493819"/>
          </a:xfrm>
          <a:prstGeom prst="rect">
            <a:avLst/>
          </a:prstGeom>
        </p:spPr>
      </p:pic>
      <p:sp>
        <p:nvSpPr>
          <p:cNvPr id="8" name="Text Box 23"/>
          <p:cNvSpPr txBox="1">
            <a:spLocks noChangeArrowheads="1"/>
          </p:cNvSpPr>
          <p:nvPr/>
        </p:nvSpPr>
        <p:spPr bwMode="gray">
          <a:xfrm>
            <a:off x="342898" y="1338820"/>
            <a:ext cx="782955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algn="ctr" eaLnBrk="0" hangingPunct="0">
              <a:defRPr/>
            </a:pPr>
            <a:r>
              <a:rPr lang="ru-RU" altLang="ru-RU" b="1" dirty="0">
                <a:solidFill>
                  <a:srgbClr val="003366"/>
                </a:solidFill>
                <a:latin typeface="Verdana" panose="020B0604030504040204" pitchFamily="34" charset="0"/>
              </a:rPr>
              <a:t>в рамках национального проекта «Наука»</a:t>
            </a:r>
            <a:endParaRPr kumimoji="0" lang="en-US" altLang="ru-RU" b="1" i="0" u="none" strike="noStrike" kern="120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 panose="020B0604030504040204" pitchFamily="34" charset="0"/>
            </a:endParaRP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gray">
          <a:xfrm>
            <a:off x="528638" y="1722438"/>
            <a:ext cx="7127876" cy="45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lvl="0" indent="-457200" eaLnBrk="0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sz="2400" b="1" dirty="0">
                <a:solidFill>
                  <a:srgbClr val="003366"/>
                </a:solidFill>
              </a:rPr>
              <a:t>взаимодействие со  всеми высшими  учебными  заведениями </a:t>
            </a:r>
            <a:r>
              <a:rPr lang="ru-RU" altLang="ru-RU" sz="2400" b="1" dirty="0" smtClean="0">
                <a:solidFill>
                  <a:srgbClr val="003366"/>
                </a:solidFill>
              </a:rPr>
              <a:t>региона; </a:t>
            </a:r>
            <a:endParaRPr kumimoji="0" lang="ru-RU" alt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altLang="ru-RU" sz="2400" b="1" noProof="0" dirty="0" smtClean="0">
                <a:solidFill>
                  <a:srgbClr val="003366"/>
                </a:solidFill>
              </a:rPr>
              <a:t>с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</a:rPr>
              <a:t>оздание экспертного совета из ведущих ученых СО; </a:t>
            </a:r>
          </a:p>
          <a:p>
            <a:pPr marL="457200" lvl="0" indent="-457200" eaLnBrk="0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sz="2400" b="1" dirty="0" smtClean="0">
                <a:solidFill>
                  <a:srgbClr val="003366"/>
                </a:solidFill>
              </a:rPr>
              <a:t>взаимодействие  </a:t>
            </a:r>
            <a:r>
              <a:rPr lang="ru-RU" altLang="ru-RU" sz="2400" b="1" dirty="0">
                <a:solidFill>
                  <a:srgbClr val="003366"/>
                </a:solidFill>
              </a:rPr>
              <a:t>с ведущими  компаниями в  различных  областях народного  </a:t>
            </a:r>
            <a:r>
              <a:rPr lang="ru-RU" altLang="ru-RU" sz="2400" b="1" dirty="0" smtClean="0">
                <a:solidFill>
                  <a:srgbClr val="003366"/>
                </a:solidFill>
              </a:rPr>
              <a:t>хозяйства: </a:t>
            </a:r>
          </a:p>
          <a:p>
            <a:pPr marL="997200" lvl="0" indent="-457200" eaLnBrk="0" hangingPunct="0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kumimoji="0" lang="ru-RU" alt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</a:rPr>
              <a:t>разработка совместных проектов;</a:t>
            </a:r>
          </a:p>
          <a:p>
            <a:pPr marL="997200" lvl="0" indent="-457200" eaLnBrk="0" hangingPunct="0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ru-RU" altLang="ru-RU" sz="2200" b="1" dirty="0" smtClean="0">
                <a:solidFill>
                  <a:srgbClr val="003366"/>
                </a:solidFill>
              </a:rPr>
              <a:t>экспертиза </a:t>
            </a:r>
            <a:r>
              <a:rPr lang="ru-RU" altLang="ru-RU" sz="2200" b="1" dirty="0">
                <a:solidFill>
                  <a:srgbClr val="003366"/>
                </a:solidFill>
              </a:rPr>
              <a:t>предлагаемых  </a:t>
            </a:r>
            <a:r>
              <a:rPr lang="ru-RU" altLang="ru-RU" sz="2200" b="1" dirty="0" smtClean="0">
                <a:solidFill>
                  <a:srgbClr val="003366"/>
                </a:solidFill>
              </a:rPr>
              <a:t>проектов.</a:t>
            </a:r>
            <a:endParaRPr kumimoji="0" lang="ru-RU" altLang="ru-RU" sz="2200" b="1" i="0" u="none" strike="noStrike" kern="120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</a:endParaRPr>
          </a:p>
          <a:p>
            <a:pPr marL="997200" lvl="0" indent="-457200" eaLnBrk="0" hangingPunct="0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endParaRPr kumimoji="0" lang="ru-RU" alt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08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ru-RU" smtClean="0"/>
              <a:t>http://nocrazvitie.ru/</a:t>
            </a:r>
            <a:endParaRPr lang="en-US" altLang="ru-RU" dirty="0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04368" y="295275"/>
            <a:ext cx="7101408" cy="747713"/>
          </a:xfrm>
        </p:spPr>
        <p:txBody>
          <a:bodyPr/>
          <a:lstStyle/>
          <a:p>
            <a:r>
              <a:rPr lang="en-US" altLang="ru-RU" sz="2000" dirty="0"/>
              <a:t> </a:t>
            </a:r>
            <a:r>
              <a:rPr lang="ru-RU" altLang="ru-RU" sz="2000" dirty="0" smtClean="0"/>
              <a:t>Наиболее значимые работы наших экспертов</a:t>
            </a:r>
            <a:endParaRPr lang="en-US" altLang="ru-RU" sz="20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124744"/>
            <a:ext cx="76328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b="1" dirty="0" smtClean="0">
                <a:latin typeface="+mn-lt"/>
              </a:rPr>
              <a:t>Математические </a:t>
            </a:r>
            <a:r>
              <a:rPr lang="ru-RU" b="1" dirty="0">
                <a:latin typeface="+mn-lt"/>
              </a:rPr>
              <a:t>модели и стратегия управления регионом.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b="1" dirty="0" smtClean="0">
                <a:latin typeface="+mn-lt"/>
              </a:rPr>
              <a:t>Интегрированная </a:t>
            </a:r>
            <a:r>
              <a:rPr lang="ru-RU" b="1" dirty="0">
                <a:latin typeface="+mn-lt"/>
              </a:rPr>
              <a:t>система регионального программирования. </a:t>
            </a:r>
            <a:endParaRPr lang="ru-RU" b="1" dirty="0" smtClean="0">
              <a:latin typeface="+mn-lt"/>
            </a:endParaRP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b="1" dirty="0" smtClean="0">
                <a:latin typeface="+mn-lt"/>
              </a:rPr>
              <a:t>Разработка </a:t>
            </a:r>
            <a:r>
              <a:rPr lang="ru-RU" b="1" dirty="0">
                <a:latin typeface="+mn-lt"/>
              </a:rPr>
              <a:t>проекта Самарского транспортного консолидирующего </a:t>
            </a:r>
            <a:r>
              <a:rPr lang="ru-RU" b="1" dirty="0" smtClean="0">
                <a:latin typeface="+mn-lt"/>
              </a:rPr>
              <a:t>центра.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b="1" dirty="0" smtClean="0">
                <a:latin typeface="+mn-lt"/>
              </a:rPr>
              <a:t>Разработка имитационной модели деятельности первой очереди ТЛЦ “Белый </a:t>
            </a:r>
            <a:r>
              <a:rPr lang="ru-RU" b="1" dirty="0" err="1" smtClean="0">
                <a:latin typeface="+mn-lt"/>
              </a:rPr>
              <a:t>Раст</a:t>
            </a:r>
            <a:r>
              <a:rPr lang="ru-RU" b="1" dirty="0" smtClean="0">
                <a:latin typeface="+mn-lt"/>
              </a:rPr>
              <a:t>”. 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b="1" dirty="0" smtClean="0">
                <a:latin typeface="+mn-lt"/>
              </a:rPr>
              <a:t>Интеллектуальная </a:t>
            </a:r>
            <a:r>
              <a:rPr lang="ru-RU" b="1" dirty="0">
                <a:latin typeface="+mn-lt"/>
              </a:rPr>
              <a:t>система управления платными </a:t>
            </a:r>
            <a:r>
              <a:rPr lang="ru-RU" b="1" dirty="0" smtClean="0">
                <a:latin typeface="+mn-lt"/>
              </a:rPr>
              <a:t>парковками.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b="1" dirty="0" smtClean="0">
                <a:latin typeface="+mn-lt"/>
              </a:rPr>
              <a:t>Интеллектуальная </a:t>
            </a:r>
            <a:r>
              <a:rPr lang="ru-RU" b="1" dirty="0">
                <a:latin typeface="+mn-lt"/>
              </a:rPr>
              <a:t>система для управления мобильными бригадами (газовики, электрики, сантехники, строители детских площадок, скорая помощь, дворники и т.д.). </a:t>
            </a:r>
            <a:endParaRPr lang="ru-RU" b="1" dirty="0" smtClean="0">
              <a:latin typeface="+mn-lt"/>
            </a:endParaRP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b="1" dirty="0" smtClean="0">
                <a:latin typeface="+mn-lt"/>
              </a:rPr>
              <a:t>Интеллектуальная </a:t>
            </a:r>
            <a:r>
              <a:rPr lang="ru-RU" b="1" dirty="0">
                <a:latin typeface="+mn-lt"/>
              </a:rPr>
              <a:t>система для управления уборкой мусора (до уровня датчиков загрузки на контейнерах в будущем).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92C14-044F-4055-BA93-EDD75CCDCADA}" type="slidenum">
              <a:rPr lang="en-US" altLang="ru-RU" smtClean="0"/>
              <a:pPr/>
              <a:t>14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7793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ru-RU" smtClean="0"/>
              <a:t>http://nocrazvitie.ru/</a:t>
            </a:r>
            <a:endParaRPr lang="en-US" altLang="ru-RU" dirty="0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04368" y="295275"/>
            <a:ext cx="7101408" cy="747713"/>
          </a:xfrm>
        </p:spPr>
        <p:txBody>
          <a:bodyPr/>
          <a:lstStyle/>
          <a:p>
            <a:r>
              <a:rPr lang="en-US" altLang="ru-RU" sz="2000" dirty="0"/>
              <a:t> </a:t>
            </a:r>
            <a:r>
              <a:rPr lang="ru-RU" altLang="ru-RU" sz="2000" dirty="0" smtClean="0"/>
              <a:t>Варианты взаимодействия НОЦ с органами власти</a:t>
            </a:r>
            <a:endParaRPr lang="en-US" altLang="ru-RU" sz="20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420892"/>
            <a:ext cx="763284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800" b="1" dirty="0" smtClean="0">
                <a:cs typeface="Arial" panose="020B0604020202020204" pitchFamily="34" charset="0"/>
              </a:rPr>
              <a:t>Участие НОЦ «Развитие» в работе профильных комитетов и реализации </a:t>
            </a:r>
            <a:r>
              <a:rPr lang="ru-RU" sz="2800" b="1" dirty="0">
                <a:cs typeface="Arial" panose="020B0604020202020204" pitchFamily="34" charset="0"/>
              </a:rPr>
              <a:t>федеральных проектов на территории Самарской </a:t>
            </a:r>
            <a:r>
              <a:rPr lang="ru-RU" sz="2800" b="1" dirty="0" smtClean="0">
                <a:cs typeface="Arial" panose="020B0604020202020204" pitchFamily="34" charset="0"/>
              </a:rPr>
              <a:t>области.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800" b="1" dirty="0" smtClean="0">
                <a:cs typeface="Arial" panose="020B0604020202020204" pitchFamily="34" charset="0"/>
              </a:rPr>
              <a:t>Привлечение </a:t>
            </a:r>
            <a:r>
              <a:rPr lang="ru-RU" sz="2800" b="1" dirty="0">
                <a:cs typeface="Arial" panose="020B0604020202020204" pitchFamily="34" charset="0"/>
              </a:rPr>
              <a:t>экспертов НОЦ "Развитие" </a:t>
            </a:r>
            <a:r>
              <a:rPr lang="ru-RU" sz="2800" b="1" dirty="0" smtClean="0">
                <a:cs typeface="Arial" panose="020B0604020202020204" pitchFamily="34" charset="0"/>
              </a:rPr>
              <a:t>для дачи экспертной оценки по принимаемым решениям.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800" b="1" dirty="0" smtClean="0">
                <a:cs typeface="Arial" panose="020B0604020202020204" pitchFamily="34" charset="0"/>
              </a:rPr>
              <a:t>Использование научно-проектного потенциала НОЦ для решения задач социально-экономического развития губернии. </a:t>
            </a:r>
            <a:endParaRPr lang="ru-RU" sz="2800" b="1" dirty="0"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92C14-044F-4055-BA93-EDD75CCDCADA}" type="slidenum">
              <a:rPr lang="en-US" altLang="ru-RU" smtClean="0"/>
              <a:pPr/>
              <a:t>15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259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59832" y="2420888"/>
            <a:ext cx="644420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kern="10" dirty="0" smtClean="0"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086C2"/>
                    </a:gs>
                    <a:gs pos="100000">
                      <a:srgbClr val="DE8848"/>
                    </a:gs>
                  </a:gsLst>
                  <a:lin ang="0" scaled="1"/>
                </a:gradFill>
                <a:effectLst>
                  <a:outerShdw dist="71842" dir="2700000" algn="ctr" rotWithShape="0">
                    <a:srgbClr val="003366">
                      <a:alpha val="50000"/>
                    </a:srgbClr>
                  </a:outerShdw>
                </a:effectLst>
                <a:cs typeface="Arial" panose="020B0604020202020204" pitchFamily="34" charset="0"/>
              </a:rPr>
              <a:t>Выведем Самару в лидеры</a:t>
            </a:r>
            <a:r>
              <a:rPr lang="en-US" sz="4400" b="1" kern="10" dirty="0" smtClean="0"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086C2"/>
                    </a:gs>
                    <a:gs pos="100000">
                      <a:srgbClr val="DE8848"/>
                    </a:gs>
                  </a:gsLst>
                  <a:lin ang="0" scaled="1"/>
                </a:gradFill>
                <a:effectLst>
                  <a:outerShdw dist="71842" dir="2700000" algn="ctr" rotWithShape="0">
                    <a:srgbClr val="003366">
                      <a:alpha val="50000"/>
                    </a:srgbClr>
                  </a:outerShdw>
                </a:effectLst>
                <a:cs typeface="Arial" panose="020B0604020202020204" pitchFamily="34" charset="0"/>
              </a:rPr>
              <a:t>!</a:t>
            </a:r>
            <a:endParaRPr lang="ru-RU" sz="4400" b="1" kern="10" dirty="0">
              <a:ln w="28575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5086C2"/>
                  </a:gs>
                  <a:gs pos="100000">
                    <a:srgbClr val="DE8848"/>
                  </a:gs>
                </a:gsLst>
                <a:lin ang="0" scaled="1"/>
              </a:gradFill>
              <a:effectLst>
                <a:outerShdw dist="71842" dir="2700000" algn="ctr" rotWithShape="0">
                  <a:srgbClr val="003366">
                    <a:alpha val="50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533"/>
          <a:stretch/>
        </p:blipFill>
        <p:spPr>
          <a:xfrm>
            <a:off x="0" y="0"/>
            <a:ext cx="9144000" cy="21328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779912" y="4941168"/>
            <a:ext cx="35968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Директор НОЦ «Развитие» </a:t>
            </a:r>
          </a:p>
          <a:p>
            <a:r>
              <a:rPr lang="ru-RU" dirty="0" smtClean="0"/>
              <a:t>Самсонов Василий Николаевич</a:t>
            </a:r>
          </a:p>
          <a:p>
            <a:r>
              <a:rPr lang="en-US" dirty="0" smtClean="0"/>
              <a:t>v.samsonov@samgups.ru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224463" y="6498431"/>
            <a:ext cx="2895600" cy="233363"/>
          </a:xfrm>
        </p:spPr>
        <p:txBody>
          <a:bodyPr/>
          <a:lstStyle/>
          <a:p>
            <a:r>
              <a:rPr lang="en-US" altLang="ru-RU" dirty="0"/>
              <a:t>http://nocrazvitie.ru/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/>
              <a:t>Миссия </a:t>
            </a:r>
            <a:endParaRPr lang="en-US" altLang="ru-RU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9125" y="1392238"/>
            <a:ext cx="7229475" cy="4852987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ru-RU" altLang="ru-RU" b="0" dirty="0" smtClean="0"/>
              <a:t>НОЦ «Развитие» призван объединить усилия научной общественности региона по внедрению инновационных решений в реальный сектор экономики и государственного управления.</a:t>
            </a:r>
            <a:r>
              <a:rPr lang="en-US" altLang="ru-RU" dirty="0" smtClean="0"/>
              <a:t> </a:t>
            </a:r>
            <a:r>
              <a:rPr lang="en-US" altLang="ru-RU" dirty="0"/>
              <a:t/>
            </a:r>
            <a:br>
              <a:rPr lang="en-US" altLang="ru-RU" dirty="0"/>
            </a:br>
            <a:endParaRPr lang="en-US" altLang="ru-RU" dirty="0"/>
          </a:p>
          <a:p>
            <a:pPr lvl="1">
              <a:lnSpc>
                <a:spcPct val="80000"/>
              </a:lnSpc>
            </a:pPr>
            <a:endParaRPr lang="en-US" alt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EDB27-8969-4074-8F97-62CC44F7863C}" type="slidenum">
              <a:rPr lang="en-US" altLang="ru-RU" smtClean="0"/>
              <a:pPr/>
              <a:t>2</a:t>
            </a:fld>
            <a:endParaRPr lang="en-US" alt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6127" y="3361381"/>
            <a:ext cx="3937248" cy="33315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ru-RU" dirty="0"/>
              <a:t>http://nocrazvitie.ru/</a:t>
            </a:r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 smtClean="0"/>
              <a:t>2 года работы НОЦ «Развитие»</a:t>
            </a:r>
            <a:endParaRPr lang="en-US" altLang="ru-RU" sz="2800" dirty="0">
              <a:solidFill>
                <a:schemeClr val="accent1"/>
              </a:solidFill>
            </a:endParaRPr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altLang="ru-RU"/>
          </a:p>
        </p:txBody>
      </p:sp>
      <p:grpSp>
        <p:nvGrpSpPr>
          <p:cNvPr id="88110" name="Group 46"/>
          <p:cNvGrpSpPr>
            <a:grpSpLocks/>
          </p:cNvGrpSpPr>
          <p:nvPr/>
        </p:nvGrpSpPr>
        <p:grpSpPr bwMode="auto">
          <a:xfrm>
            <a:off x="901922" y="1000125"/>
            <a:ext cx="6696744" cy="820738"/>
            <a:chOff x="1296" y="1824"/>
            <a:chExt cx="2976" cy="517"/>
          </a:xfrm>
        </p:grpSpPr>
        <p:sp>
          <p:nvSpPr>
            <p:cNvPr id="88111" name="AutoShape 47"/>
            <p:cNvSpPr>
              <a:spLocks noChangeArrowheads="1"/>
            </p:cNvSpPr>
            <p:nvPr/>
          </p:nvSpPr>
          <p:spPr bwMode="gray">
            <a:xfrm>
              <a:off x="1536" y="1899"/>
              <a:ext cx="2736" cy="39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2">
                    <a:gamma/>
                    <a:tint val="21176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112" name="AutoShape 48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2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113" name="Text Box 49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altLang="ru-RU" b="1" dirty="0" smtClean="0">
                  <a:solidFill>
                    <a:srgbClr val="000000"/>
                  </a:solidFill>
                </a:rPr>
                <a:t>Участие в международном форуме</a:t>
              </a:r>
            </a:p>
            <a:p>
              <a:pPr algn="ctr" eaLnBrk="0" hangingPunct="0"/>
              <a:r>
                <a:rPr lang="ru-RU" altLang="ru-RU" b="1" dirty="0" smtClean="0">
                  <a:solidFill>
                    <a:srgbClr val="000000"/>
                  </a:solidFill>
                </a:rPr>
                <a:t>ITU </a:t>
              </a:r>
              <a:r>
                <a:rPr lang="ru-RU" altLang="ru-RU" b="1" dirty="0" err="1" smtClean="0">
                  <a:solidFill>
                    <a:srgbClr val="000000"/>
                  </a:solidFill>
                </a:rPr>
                <a:t>Telecom</a:t>
              </a:r>
              <a:r>
                <a:rPr lang="ru-RU" altLang="ru-RU" b="1" dirty="0" smtClean="0">
                  <a:solidFill>
                    <a:srgbClr val="000000"/>
                  </a:solidFill>
                </a:rPr>
                <a:t> </a:t>
              </a:r>
              <a:r>
                <a:rPr lang="ru-RU" altLang="ru-RU" b="1" dirty="0" err="1" smtClean="0">
                  <a:solidFill>
                    <a:srgbClr val="000000"/>
                  </a:solidFill>
                </a:rPr>
                <a:t>World</a:t>
              </a:r>
              <a:r>
                <a:rPr lang="ru-RU" altLang="ru-RU" b="1" dirty="0" smtClean="0">
                  <a:solidFill>
                    <a:srgbClr val="000000"/>
                  </a:solidFill>
                </a:rPr>
                <a:t> 2017</a:t>
              </a:r>
              <a:endParaRPr lang="en-US" altLang="ru-RU" b="1" dirty="0">
                <a:solidFill>
                  <a:srgbClr val="000000"/>
                </a:solidFill>
              </a:endParaRPr>
            </a:p>
          </p:txBody>
        </p:sp>
        <p:sp>
          <p:nvSpPr>
            <p:cNvPr id="88114" name="Text Box 50"/>
            <p:cNvSpPr txBox="1">
              <a:spLocks noChangeArrowheads="1"/>
            </p:cNvSpPr>
            <p:nvPr/>
          </p:nvSpPr>
          <p:spPr bwMode="gray">
            <a:xfrm>
              <a:off x="1393" y="1886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ru-RU" sz="2400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88115" name="Group 51"/>
          <p:cNvGrpSpPr>
            <a:grpSpLocks/>
          </p:cNvGrpSpPr>
          <p:nvPr/>
        </p:nvGrpSpPr>
        <p:grpSpPr bwMode="auto">
          <a:xfrm>
            <a:off x="938996" y="1900567"/>
            <a:ext cx="6624736" cy="820738"/>
            <a:chOff x="1296" y="1824"/>
            <a:chExt cx="2976" cy="517"/>
          </a:xfrm>
        </p:grpSpPr>
        <p:sp>
          <p:nvSpPr>
            <p:cNvPr id="88116" name="AutoShape 52"/>
            <p:cNvSpPr>
              <a:spLocks noChangeArrowheads="1"/>
            </p:cNvSpPr>
            <p:nvPr/>
          </p:nvSpPr>
          <p:spPr bwMode="gray">
            <a:xfrm>
              <a:off x="1536" y="1899"/>
              <a:ext cx="2736" cy="42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1">
                    <a:gamma/>
                    <a:tint val="21176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117" name="AutoShape 53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1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118" name="Text Box 54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altLang="ru-RU" b="1" dirty="0" smtClean="0">
                  <a:solidFill>
                    <a:srgbClr val="000000"/>
                  </a:solidFill>
                </a:rPr>
                <a:t>Международная конференция </a:t>
              </a:r>
            </a:p>
            <a:p>
              <a:pPr algn="ctr" eaLnBrk="0" hangingPunct="0"/>
              <a:r>
                <a:rPr lang="ru-RU" altLang="ru-RU" b="1" dirty="0" smtClean="0">
                  <a:solidFill>
                    <a:srgbClr val="000000"/>
                  </a:solidFill>
                </a:rPr>
                <a:t>"Самара цифровая 2018"</a:t>
              </a:r>
              <a:endParaRPr lang="en-US" altLang="ru-RU" b="1" dirty="0">
                <a:solidFill>
                  <a:srgbClr val="000000"/>
                </a:solidFill>
              </a:endParaRPr>
            </a:p>
          </p:txBody>
        </p:sp>
        <p:sp>
          <p:nvSpPr>
            <p:cNvPr id="88119" name="Text Box 55"/>
            <p:cNvSpPr txBox="1">
              <a:spLocks noChangeArrowheads="1"/>
            </p:cNvSpPr>
            <p:nvPr/>
          </p:nvSpPr>
          <p:spPr bwMode="gray">
            <a:xfrm>
              <a:off x="1393" y="1886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ru-RU" sz="240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88120" name="Group 56"/>
          <p:cNvGrpSpPr>
            <a:grpSpLocks/>
          </p:cNvGrpSpPr>
          <p:nvPr/>
        </p:nvGrpSpPr>
        <p:grpSpPr bwMode="auto">
          <a:xfrm>
            <a:off x="971542" y="4345242"/>
            <a:ext cx="6727098" cy="733168"/>
            <a:chOff x="1296" y="1824"/>
            <a:chExt cx="2976" cy="432"/>
          </a:xfrm>
        </p:grpSpPr>
        <p:sp>
          <p:nvSpPr>
            <p:cNvPr id="88121" name="AutoShape 57"/>
            <p:cNvSpPr>
              <a:spLocks noChangeArrowheads="1"/>
            </p:cNvSpPr>
            <p:nvPr/>
          </p:nvSpPr>
          <p:spPr bwMode="gray">
            <a:xfrm>
              <a:off x="1536" y="1899"/>
              <a:ext cx="2736" cy="31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tx2">
                    <a:gamma/>
                    <a:tint val="21176"/>
                    <a:invGamma/>
                  </a:schemeClr>
                </a:gs>
                <a:gs pos="100000">
                  <a:schemeClr val="tx2"/>
                </a:gs>
              </a:gsLst>
              <a:lin ang="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122" name="AutoShape 58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hlink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123" name="Text Box 59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altLang="ru-RU" b="1" dirty="0" smtClean="0">
                  <a:solidFill>
                    <a:srgbClr val="000000"/>
                  </a:solidFill>
                </a:rPr>
                <a:t>95 проектов</a:t>
              </a:r>
              <a:endParaRPr lang="en-US" altLang="ru-RU" b="1" dirty="0">
                <a:solidFill>
                  <a:srgbClr val="000000"/>
                </a:solidFill>
              </a:endParaRPr>
            </a:p>
          </p:txBody>
        </p:sp>
        <p:sp>
          <p:nvSpPr>
            <p:cNvPr id="88124" name="Text Box 60"/>
            <p:cNvSpPr txBox="1">
              <a:spLocks noChangeArrowheads="1"/>
            </p:cNvSpPr>
            <p:nvPr/>
          </p:nvSpPr>
          <p:spPr bwMode="gray">
            <a:xfrm>
              <a:off x="1425" y="1886"/>
              <a:ext cx="15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altLang="ru-RU" sz="2400" dirty="0" smtClean="0">
                  <a:solidFill>
                    <a:schemeClr val="bg1"/>
                  </a:solidFill>
                </a:rPr>
                <a:t>5</a:t>
              </a:r>
              <a:endParaRPr lang="en-US" altLang="ru-RU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8125" name="Group 61"/>
          <p:cNvGrpSpPr>
            <a:grpSpLocks/>
          </p:cNvGrpSpPr>
          <p:nvPr/>
        </p:nvGrpSpPr>
        <p:grpSpPr bwMode="auto">
          <a:xfrm>
            <a:off x="966380" y="3617652"/>
            <a:ext cx="6597352" cy="685800"/>
            <a:chOff x="1296" y="1824"/>
            <a:chExt cx="2976" cy="432"/>
          </a:xfrm>
        </p:grpSpPr>
        <p:sp>
          <p:nvSpPr>
            <p:cNvPr id="88126" name="AutoShape 62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folHlink">
                    <a:gamma/>
                    <a:tint val="21176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127" name="AutoShape 63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folHlink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128" name="Text Box 64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altLang="ru-RU" b="1" dirty="0">
                  <a:solidFill>
                    <a:srgbClr val="000000"/>
                  </a:solidFill>
                </a:rPr>
                <a:t>Э</a:t>
              </a:r>
              <a:r>
                <a:rPr lang="ru-RU" altLang="ru-RU" b="1" dirty="0" smtClean="0">
                  <a:solidFill>
                    <a:srgbClr val="000000"/>
                  </a:solidFill>
                </a:rPr>
                <a:t>кспертное сообщество</a:t>
              </a:r>
              <a:endParaRPr lang="en-US" altLang="ru-RU" b="1" dirty="0">
                <a:solidFill>
                  <a:srgbClr val="000000"/>
                </a:solidFill>
              </a:endParaRPr>
            </a:p>
          </p:txBody>
        </p:sp>
        <p:sp>
          <p:nvSpPr>
            <p:cNvPr id="88129" name="Text Box 65"/>
            <p:cNvSpPr txBox="1">
              <a:spLocks noChangeArrowheads="1"/>
            </p:cNvSpPr>
            <p:nvPr/>
          </p:nvSpPr>
          <p:spPr bwMode="gray">
            <a:xfrm>
              <a:off x="1393" y="1886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ru-RU" sz="2400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562" y="2824779"/>
            <a:ext cx="6809822" cy="8352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333" y="4985802"/>
            <a:ext cx="902286" cy="1243692"/>
          </a:xfrm>
          <a:prstGeom prst="rect">
            <a:avLst/>
          </a:prstGeom>
          <a:scene3d>
            <a:camera prst="orthographicFront">
              <a:rot lat="590792" lon="20990934" rev="21494771"/>
            </a:camera>
            <a:lightRig rig="threePt" dir="t"/>
          </a:scene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5680" y="5078409"/>
            <a:ext cx="2190335" cy="1696995"/>
          </a:xfrm>
          <a:prstGeom prst="rect">
            <a:avLst/>
          </a:prstGeom>
        </p:spPr>
      </p:pic>
      <p:sp>
        <p:nvSpPr>
          <p:cNvPr id="30" name="Text Box 19"/>
          <p:cNvSpPr txBox="1">
            <a:spLocks noChangeArrowheads="1"/>
          </p:cNvSpPr>
          <p:nvPr/>
        </p:nvSpPr>
        <p:spPr bwMode="auto">
          <a:xfrm>
            <a:off x="2614199" y="5188730"/>
            <a:ext cx="203835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6000" indent="-342900" eaLnBrk="0" hangingPunct="0">
              <a:buFont typeface="Arial" panose="020B0604020202020204" pitchFamily="34" charset="0"/>
              <a:buChar char="•"/>
            </a:pPr>
            <a:r>
              <a:rPr lang="ru-RU" altLang="ru-RU" sz="1600" b="1" dirty="0" smtClean="0">
                <a:solidFill>
                  <a:srgbClr val="000000"/>
                </a:solidFill>
              </a:rPr>
              <a:t>ЖКХ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</a:pPr>
            <a:r>
              <a:rPr lang="ru-RU" altLang="ru-RU" sz="1600" b="1" dirty="0" smtClean="0">
                <a:solidFill>
                  <a:srgbClr val="000000"/>
                </a:solidFill>
              </a:rPr>
              <a:t>Производство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</a:pPr>
            <a:r>
              <a:rPr lang="ru-RU" altLang="ru-RU" sz="1600" b="1" dirty="0" smtClean="0">
                <a:solidFill>
                  <a:srgbClr val="000000"/>
                </a:solidFill>
              </a:rPr>
              <a:t>Транспорт и логистика</a:t>
            </a:r>
            <a:endParaRPr lang="ru-RU" altLang="ru-RU" sz="1600" dirty="0" smtClean="0">
              <a:solidFill>
                <a:srgbClr val="000000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</a:pPr>
            <a:r>
              <a:rPr lang="ru-RU" altLang="ru-RU" sz="1600" b="1" dirty="0" smtClean="0">
                <a:solidFill>
                  <a:srgbClr val="000000"/>
                </a:solidFill>
              </a:rPr>
              <a:t>и др.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EDB27-8969-4074-8F97-62CC44F7863C}" type="slidenum">
              <a:rPr lang="en-US" altLang="ru-RU" smtClean="0"/>
              <a:pPr/>
              <a:t>3</a:t>
            </a:fld>
            <a:endParaRPr lang="en-US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5000" t="19324" r="21739" b="28502"/>
          <a:stretch/>
        </p:blipFill>
        <p:spPr>
          <a:xfrm>
            <a:off x="2731604" y="4532784"/>
            <a:ext cx="3528392" cy="1944216"/>
          </a:xfrm>
          <a:prstGeom prst="rect">
            <a:avLst/>
          </a:prstGeom>
        </p:spPr>
      </p:pic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1600" dirty="0" smtClean="0"/>
              <a:t>Международная научно-практическая конференция </a:t>
            </a:r>
            <a:br>
              <a:rPr lang="ru-RU" altLang="ru-RU" sz="1600" dirty="0" smtClean="0"/>
            </a:br>
            <a:r>
              <a:rPr lang="ru-RU" altLang="ru-RU" sz="1600" dirty="0" smtClean="0"/>
              <a:t>«Самара цифровая. 2018» («</a:t>
            </a:r>
            <a:r>
              <a:rPr lang="ru-RU" altLang="ru-RU" sz="1600" dirty="0" err="1" smtClean="0"/>
              <a:t>Samara-Digital</a:t>
            </a:r>
            <a:r>
              <a:rPr lang="ru-RU" altLang="ru-RU" sz="1600" dirty="0" smtClean="0"/>
              <a:t> 2018»)</a:t>
            </a:r>
            <a:endParaRPr lang="en-US" altLang="ru-RU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207921"/>
            <a:ext cx="7229475" cy="4852987"/>
          </a:xfrm>
        </p:spPr>
        <p:txBody>
          <a:bodyPr/>
          <a:lstStyle/>
          <a:p>
            <a:pPr marL="457200" lvl="1" indent="0">
              <a:lnSpc>
                <a:spcPct val="80000"/>
              </a:lnSpc>
              <a:buNone/>
            </a:pPr>
            <a:endParaRPr lang="ru-RU" altLang="ru-RU" sz="1600" dirty="0"/>
          </a:p>
          <a:p>
            <a:pPr marL="457200" lvl="1" indent="0">
              <a:lnSpc>
                <a:spcPct val="80000"/>
              </a:lnSpc>
              <a:buNone/>
            </a:pPr>
            <a:endParaRPr lang="en-US" altLang="ru-RU" sz="1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5" y="2996952"/>
            <a:ext cx="2727576" cy="1800200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EDB27-8969-4074-8F97-62CC44F7863C}" type="slidenum">
              <a:rPr lang="en-US" altLang="ru-RU" smtClean="0"/>
              <a:pPr/>
              <a:t>4</a:t>
            </a:fld>
            <a:endParaRPr lang="en-US" alt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2677" t="5862" r="12287" b="5952"/>
          <a:stretch/>
        </p:blipFill>
        <p:spPr>
          <a:xfrm>
            <a:off x="2513123" y="1207921"/>
            <a:ext cx="3888432" cy="30243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2200" y="1207921"/>
            <a:ext cx="2753846" cy="20653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8376" y="924441"/>
            <a:ext cx="1767993" cy="426757"/>
          </a:xfrm>
          <a:prstGeom prst="rect">
            <a:avLst/>
          </a:prstGeom>
        </p:spPr>
      </p:pic>
      <p:sp>
        <p:nvSpPr>
          <p:cNvPr id="15" name="Нижний колонтитул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ru-RU" smtClean="0"/>
              <a:t>http://nocrazvitie.ru/</a:t>
            </a:r>
            <a:endParaRPr lang="en-US" alt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60032" y="6046125"/>
            <a:ext cx="16152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30 мая 2019г.</a:t>
            </a:r>
            <a:endParaRPr lang="ru-RU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84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09" y="4202765"/>
            <a:ext cx="3148361" cy="2094571"/>
          </a:xfrm>
          <a:prstGeom prst="rect">
            <a:avLst/>
          </a:prstGeom>
        </p:spPr>
      </p:pic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1600" dirty="0" smtClean="0"/>
              <a:t>Молодежная </a:t>
            </a:r>
            <a:r>
              <a:rPr lang="ru-RU" altLang="ru-RU" sz="1600" dirty="0"/>
              <a:t>научно-практическая конференция </a:t>
            </a:r>
            <a:br>
              <a:rPr lang="ru-RU" altLang="ru-RU" sz="1600" dirty="0"/>
            </a:br>
            <a:r>
              <a:rPr lang="ru-RU" altLang="ru-RU" sz="1600" dirty="0"/>
              <a:t>«Самара цифровая 2018 – Поколение Z»</a:t>
            </a:r>
            <a:endParaRPr lang="en-US" altLang="ru-RU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207921"/>
            <a:ext cx="7229475" cy="4852987"/>
          </a:xfrm>
        </p:spPr>
        <p:txBody>
          <a:bodyPr/>
          <a:lstStyle/>
          <a:p>
            <a:pPr marL="457200" lvl="1" indent="0">
              <a:lnSpc>
                <a:spcPct val="80000"/>
              </a:lnSpc>
              <a:buNone/>
            </a:pPr>
            <a:r>
              <a:rPr lang="ru-RU" altLang="ru-RU" sz="16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11 октября 2018 г</a:t>
            </a:r>
            <a:r>
              <a:rPr lang="ru-RU" altLang="ru-RU" sz="16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altLang="ru-RU" sz="1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23340"/>
            <a:ext cx="3517676" cy="23451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6" t="325"/>
          <a:stretch/>
        </p:blipFill>
        <p:spPr>
          <a:xfrm>
            <a:off x="4523293" y="3957615"/>
            <a:ext cx="2613198" cy="234139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5844" y="976393"/>
            <a:ext cx="3608156" cy="235657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EDB27-8969-4074-8F97-62CC44F7863C}" type="slidenum">
              <a:rPr lang="en-US" altLang="ru-RU" smtClean="0"/>
              <a:pPr/>
              <a:t>5</a:t>
            </a:fld>
            <a:endParaRPr lang="en-US" alt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0072" y="6542693"/>
            <a:ext cx="2895851" cy="2743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23579" y="3281773"/>
            <a:ext cx="20309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11 октября </a:t>
            </a:r>
            <a:r>
              <a:rPr lang="ru-RU" dirty="0"/>
              <a:t>2019г.</a:t>
            </a:r>
          </a:p>
        </p:txBody>
      </p:sp>
    </p:spTree>
    <p:extLst>
      <p:ext uri="{BB962C8B-B14F-4D97-AF65-F5344CB8AC3E}">
        <p14:creationId xmlns:p14="http://schemas.microsoft.com/office/powerpoint/2010/main" val="314465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ru-RU" smtClean="0"/>
              <a:t>http://nocrazvitie.ru/</a:t>
            </a:r>
            <a:endParaRPr lang="en-US" altLang="ru-RU" dirty="0"/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dirty="0" smtClean="0"/>
              <a:t>Экспертный совет НОЦ «Развитие»</a:t>
            </a:r>
            <a:endParaRPr lang="en-US" altLang="ru-RU" sz="2400" dirty="0"/>
          </a:p>
        </p:txBody>
      </p:sp>
      <p:grpSp>
        <p:nvGrpSpPr>
          <p:cNvPr id="98307" name="Group 3"/>
          <p:cNvGrpSpPr>
            <a:grpSpLocks/>
          </p:cNvGrpSpPr>
          <p:nvPr/>
        </p:nvGrpSpPr>
        <p:grpSpPr bwMode="auto">
          <a:xfrm>
            <a:off x="1219200" y="1684338"/>
            <a:ext cx="2170113" cy="4183063"/>
            <a:chOff x="720" y="1203"/>
            <a:chExt cx="1367" cy="2635"/>
          </a:xfrm>
        </p:grpSpPr>
        <p:sp>
          <p:nvSpPr>
            <p:cNvPr id="98308" name="AutoShape 4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09" name="AutoShape 5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10" name="AutoShape 6"/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3CA1E6">
                    <a:gamma/>
                    <a:tint val="51373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11" name="AutoShape 7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gamma/>
                    <a:tint val="33333"/>
                    <a:invGamma/>
                  </a:srgbClr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12" name="AutoShape 8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13" name="AutoShape 9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98314" name="Group 10"/>
            <p:cNvGrpSpPr>
              <a:grpSpLocks/>
            </p:cNvGrpSpPr>
            <p:nvPr/>
          </p:nvGrpSpPr>
          <p:grpSpPr bwMode="auto">
            <a:xfrm>
              <a:off x="1189" y="1296"/>
              <a:ext cx="405" cy="405"/>
              <a:chOff x="1289" y="582"/>
              <a:chExt cx="668" cy="668"/>
            </a:xfrm>
          </p:grpSpPr>
          <p:sp>
            <p:nvSpPr>
              <p:cNvPr id="98315" name="Oval 11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98316" name="Oval 12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8317" name="Oval 13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8318" name="Oval 14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8319" name="Oval 15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98320" name="Text Box 16"/>
            <p:cNvSpPr txBox="1">
              <a:spLocks noChangeArrowheads="1"/>
            </p:cNvSpPr>
            <p:nvPr/>
          </p:nvSpPr>
          <p:spPr bwMode="gray">
            <a:xfrm>
              <a:off x="1246" y="1203"/>
              <a:ext cx="248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ru-RU" sz="4400" dirty="0">
                  <a:latin typeface="Blackadder ITC" panose="04020505051007020D02" pitchFamily="82" charset="0"/>
                </a:rPr>
                <a:t>v</a:t>
              </a:r>
            </a:p>
          </p:txBody>
        </p:sp>
        <p:sp>
          <p:nvSpPr>
            <p:cNvPr id="98321" name="Text Box 17"/>
            <p:cNvSpPr txBox="1">
              <a:spLocks noChangeArrowheads="1"/>
            </p:cNvSpPr>
            <p:nvPr/>
          </p:nvSpPr>
          <p:spPr bwMode="gray">
            <a:xfrm>
              <a:off x="768" y="1776"/>
              <a:ext cx="1296" cy="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14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4</a:t>
              </a:r>
              <a:r>
                <a:rPr lang="en-US" altLang="ru-RU" sz="14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5 </a:t>
              </a:r>
              <a:r>
                <a:rPr lang="ru-RU" altLang="ru-RU" sz="14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докторов и кандидатов наук, </a:t>
              </a:r>
              <a:r>
                <a:rPr lang="ru-RU" altLang="ru-RU" sz="1300" dirty="0" err="1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высококвалифициро</a:t>
              </a:r>
              <a:r>
                <a:rPr lang="ru-RU" altLang="ru-RU" sz="13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-ванных </a:t>
              </a:r>
              <a:r>
                <a:rPr lang="ru-RU" altLang="ru-RU" sz="1300" dirty="0" err="1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специалис-тов</a:t>
              </a:r>
              <a:r>
                <a:rPr lang="ru-RU" altLang="ru-RU" sz="14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 </a:t>
              </a:r>
              <a:r>
                <a:rPr lang="ru-RU" altLang="ru-RU" sz="1400" dirty="0" err="1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производствен</a:t>
              </a:r>
              <a:r>
                <a:rPr lang="ru-RU" altLang="ru-RU" sz="14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-ной и научной сферы</a:t>
              </a:r>
              <a:r>
                <a:rPr lang="en-US" altLang="ru-RU" sz="14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.</a:t>
              </a:r>
              <a:endParaRPr lang="en-US" altLang="ru-RU" dirty="0"/>
            </a:p>
          </p:txBody>
        </p:sp>
      </p:grpSp>
      <p:grpSp>
        <p:nvGrpSpPr>
          <p:cNvPr id="98322" name="Group 18"/>
          <p:cNvGrpSpPr>
            <a:grpSpLocks/>
          </p:cNvGrpSpPr>
          <p:nvPr/>
        </p:nvGrpSpPr>
        <p:grpSpPr bwMode="auto">
          <a:xfrm>
            <a:off x="3581400" y="1684338"/>
            <a:ext cx="2166938" cy="4183063"/>
            <a:chOff x="2208" y="1203"/>
            <a:chExt cx="1365" cy="2635"/>
          </a:xfrm>
        </p:grpSpPr>
        <p:sp>
          <p:nvSpPr>
            <p:cNvPr id="98323" name="AutoShape 19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24" name="AutoShape 20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25" name="AutoShape 21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73E77E">
                    <a:gamma/>
                    <a:tint val="5451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26" name="AutoShape 22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>
                    <a:gamma/>
                    <a:tint val="33333"/>
                    <a:invGamma/>
                  </a:srgbClr>
                </a:gs>
                <a:gs pos="100000">
                  <a:srgbClr val="73E77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27" name="Oval 23"/>
            <p:cNvSpPr>
              <a:spLocks noChangeArrowheads="1"/>
            </p:cNvSpPr>
            <p:nvPr/>
          </p:nvSpPr>
          <p:spPr bwMode="gray">
            <a:xfrm>
              <a:off x="2677" y="1296"/>
              <a:ext cx="405" cy="40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98328" name="Oval 24"/>
            <p:cNvSpPr>
              <a:spLocks noChangeArrowheads="1"/>
            </p:cNvSpPr>
            <p:nvPr/>
          </p:nvSpPr>
          <p:spPr bwMode="gray">
            <a:xfrm>
              <a:off x="2681" y="1299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98329" name="Oval 25"/>
            <p:cNvSpPr>
              <a:spLocks noChangeArrowheads="1"/>
            </p:cNvSpPr>
            <p:nvPr/>
          </p:nvSpPr>
          <p:spPr bwMode="gray">
            <a:xfrm>
              <a:off x="2686" y="1301"/>
              <a:ext cx="383" cy="38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98330" name="Oval 26"/>
            <p:cNvSpPr>
              <a:spLocks noChangeArrowheads="1"/>
            </p:cNvSpPr>
            <p:nvPr/>
          </p:nvSpPr>
          <p:spPr bwMode="gray">
            <a:xfrm>
              <a:off x="2690" y="1305"/>
              <a:ext cx="364" cy="35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98331" name="Oval 27"/>
            <p:cNvSpPr>
              <a:spLocks noChangeArrowheads="1"/>
            </p:cNvSpPr>
            <p:nvPr/>
          </p:nvSpPr>
          <p:spPr bwMode="gray">
            <a:xfrm>
              <a:off x="2712" y="1315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98332" name="Text Box 28"/>
            <p:cNvSpPr txBox="1">
              <a:spLocks noChangeArrowheads="1"/>
            </p:cNvSpPr>
            <p:nvPr/>
          </p:nvSpPr>
          <p:spPr bwMode="gray">
            <a:xfrm>
              <a:off x="2768" y="1203"/>
              <a:ext cx="232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ru-RU" sz="4400" dirty="0">
                  <a:solidFill>
                    <a:srgbClr val="003366"/>
                  </a:solidFill>
                  <a:latin typeface="Blackadder ITC" panose="04020505051007020D02" pitchFamily="82" charset="0"/>
                </a:rPr>
                <a:t>v</a:t>
              </a:r>
            </a:p>
          </p:txBody>
        </p:sp>
        <p:sp>
          <p:nvSpPr>
            <p:cNvPr id="98333" name="Text Box 29"/>
            <p:cNvSpPr txBox="1">
              <a:spLocks noChangeArrowheads="1"/>
            </p:cNvSpPr>
            <p:nvPr/>
          </p:nvSpPr>
          <p:spPr bwMode="gray">
            <a:xfrm>
              <a:off x="2256" y="1776"/>
              <a:ext cx="1296" cy="1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ru-RU" altLang="ru-RU" sz="14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5 </a:t>
              </a:r>
              <a:r>
                <a:rPr lang="ru-RU" altLang="ru-RU" sz="13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университетов:</a:t>
              </a:r>
            </a:p>
            <a:p>
              <a:pPr marL="285750" indent="-285750">
                <a:buFontTx/>
                <a:buChar char="-"/>
              </a:pPr>
              <a:r>
                <a:rPr lang="ru-RU" altLang="ru-RU" sz="14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Самарский Университет</a:t>
              </a:r>
            </a:p>
            <a:p>
              <a:pPr marL="285750" indent="-285750">
                <a:buFontTx/>
                <a:buChar char="-"/>
              </a:pPr>
              <a:r>
                <a:rPr lang="ru-RU" altLang="ru-RU" sz="1400" dirty="0" err="1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СамГУПС</a:t>
              </a:r>
              <a:endParaRPr lang="ru-RU" altLang="ru-RU" sz="1400" dirty="0" smtClean="0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pPr marL="285750" indent="-285750">
                <a:buFontTx/>
                <a:buChar char="-"/>
              </a:pPr>
              <a:r>
                <a:rPr lang="ru-RU" altLang="ru-RU" sz="14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СГЭУ</a:t>
              </a:r>
            </a:p>
            <a:p>
              <a:pPr marL="285750" indent="-285750">
                <a:buFontTx/>
                <a:buChar char="-"/>
              </a:pPr>
              <a:r>
                <a:rPr lang="ru-RU" altLang="ru-RU" sz="1400" dirty="0" err="1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СамГМУ</a:t>
              </a:r>
              <a:endParaRPr lang="ru-RU" altLang="ru-RU" sz="1400" dirty="0" smtClean="0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pPr marL="285750" indent="-285750">
                <a:buFontTx/>
                <a:buChar char="-"/>
              </a:pPr>
              <a:r>
                <a:rPr lang="ru-RU" altLang="ru-RU" sz="14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ПГУТИ</a:t>
              </a:r>
            </a:p>
            <a:p>
              <a:pPr marL="285750" indent="-285750">
                <a:buFontTx/>
                <a:buChar char="-"/>
              </a:pPr>
              <a:endParaRPr lang="ru-RU" altLang="ru-RU" sz="1400" dirty="0" smtClean="0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ru-RU" altLang="ru-RU" sz="14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3 колледжа</a:t>
              </a:r>
              <a:r>
                <a:rPr lang="en-US" altLang="ru-RU" sz="14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.</a:t>
              </a:r>
              <a:endParaRPr lang="en-US" altLang="ru-RU" dirty="0"/>
            </a:p>
          </p:txBody>
        </p:sp>
        <p:sp>
          <p:nvSpPr>
            <p:cNvPr id="98334" name="AutoShape 30"/>
            <p:cNvSpPr>
              <a:spLocks noChangeArrowheads="1"/>
            </p:cNvSpPr>
            <p:nvPr/>
          </p:nvSpPr>
          <p:spPr bwMode="gray">
            <a:xfrm>
              <a:off x="2210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58A4AE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35" name="AutoShape 31"/>
            <p:cNvSpPr>
              <a:spLocks noChangeArrowheads="1"/>
            </p:cNvSpPr>
            <p:nvPr/>
          </p:nvSpPr>
          <p:spPr bwMode="gray">
            <a:xfrm>
              <a:off x="2238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2B2BB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8336" name="Group 32"/>
          <p:cNvGrpSpPr>
            <a:grpSpLocks/>
          </p:cNvGrpSpPr>
          <p:nvPr/>
        </p:nvGrpSpPr>
        <p:grpSpPr bwMode="auto">
          <a:xfrm>
            <a:off x="5937250" y="1831975"/>
            <a:ext cx="2170113" cy="4035425"/>
            <a:chOff x="3692" y="1296"/>
            <a:chExt cx="1367" cy="2542"/>
          </a:xfrm>
        </p:grpSpPr>
        <p:sp>
          <p:nvSpPr>
            <p:cNvPr id="98337" name="AutoShape 33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38" name="AutoShape 34"/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39" name="AutoShape 35"/>
            <p:cNvSpPr>
              <a:spLocks noChangeArrowheads="1"/>
            </p:cNvSpPr>
            <p:nvPr/>
          </p:nvSpPr>
          <p:spPr bwMode="gray">
            <a:xfrm>
              <a:off x="3728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E9E065">
                    <a:gamma/>
                    <a:tint val="57647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40" name="AutoShape 36"/>
            <p:cNvSpPr>
              <a:spLocks noChangeArrowheads="1"/>
            </p:cNvSpPr>
            <p:nvPr/>
          </p:nvSpPr>
          <p:spPr bwMode="gray">
            <a:xfrm>
              <a:off x="3728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>
                    <a:gamma/>
                    <a:tint val="33333"/>
                    <a:invGamma/>
                  </a:srgbClr>
                </a:gs>
                <a:gs pos="100000">
                  <a:srgbClr val="E9E06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98341" name="Group 37"/>
            <p:cNvGrpSpPr>
              <a:grpSpLocks/>
            </p:cNvGrpSpPr>
            <p:nvPr/>
          </p:nvGrpSpPr>
          <p:grpSpPr bwMode="auto">
            <a:xfrm>
              <a:off x="4165" y="1296"/>
              <a:ext cx="405" cy="405"/>
              <a:chOff x="1289" y="582"/>
              <a:chExt cx="668" cy="668"/>
            </a:xfrm>
          </p:grpSpPr>
          <p:sp>
            <p:nvSpPr>
              <p:cNvPr id="98342" name="Oval 38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98343" name="Oval 39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8344" name="Oval 40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8345" name="Oval 41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8346" name="Oval 42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98347" name="Text Box 43"/>
            <p:cNvSpPr txBox="1">
              <a:spLocks noChangeArrowheads="1"/>
            </p:cNvSpPr>
            <p:nvPr/>
          </p:nvSpPr>
          <p:spPr bwMode="gray">
            <a:xfrm>
              <a:off x="4305" y="1354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endParaRPr lang="en-US" altLang="ru-RU" dirty="0"/>
            </a:p>
          </p:txBody>
        </p:sp>
        <p:sp>
          <p:nvSpPr>
            <p:cNvPr id="98348" name="Text Box 44"/>
            <p:cNvSpPr txBox="1">
              <a:spLocks noChangeArrowheads="1"/>
            </p:cNvSpPr>
            <p:nvPr/>
          </p:nvSpPr>
          <p:spPr bwMode="gray">
            <a:xfrm>
              <a:off x="3744" y="1776"/>
              <a:ext cx="1296" cy="13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14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Партнеры:</a:t>
              </a:r>
            </a:p>
            <a:p>
              <a:pPr marL="285750" indent="-285750">
                <a:buFontTx/>
                <a:buChar char="-"/>
              </a:pPr>
              <a:r>
                <a:rPr lang="ru-RU" altLang="ru-RU" sz="14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АО РЖД</a:t>
              </a:r>
            </a:p>
            <a:p>
              <a:pPr marL="285750" indent="-285750">
                <a:buFontTx/>
                <a:buChar char="-"/>
              </a:pPr>
              <a:r>
                <a:rPr lang="ru-RU" altLang="ru-RU" sz="14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ПАО Газпром</a:t>
              </a:r>
            </a:p>
            <a:p>
              <a:pPr marL="285750" indent="-285750">
                <a:buFontTx/>
                <a:buChar char="-"/>
              </a:pPr>
              <a:r>
                <a:rPr lang="ru-RU" altLang="ru-RU" sz="14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АО Прогресс</a:t>
              </a:r>
            </a:p>
            <a:p>
              <a:pPr marL="285750" indent="-285750">
                <a:buFontTx/>
                <a:buChar char="-"/>
              </a:pPr>
              <a:r>
                <a:rPr lang="ru-RU" altLang="ru-RU" sz="14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ПАО Кузнецов</a:t>
              </a:r>
            </a:p>
            <a:p>
              <a:pPr marL="285750" indent="-285750">
                <a:buFontTx/>
                <a:buChar char="-"/>
              </a:pPr>
              <a:r>
                <a:rPr lang="ru-RU" altLang="ru-RU" sz="14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СВМЗ</a:t>
              </a:r>
              <a:endParaRPr lang="en-US" altLang="ru-RU" sz="1400" dirty="0" smtClean="0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pPr marL="285750" indent="-285750">
                <a:buFontTx/>
                <a:buChar char="-"/>
              </a:pPr>
              <a:r>
                <a:rPr lang="ru-RU" altLang="ru-RU" sz="1400" dirty="0">
                  <a:solidFill>
                    <a:srgbClr val="000000"/>
                  </a:solidFill>
                  <a:latin typeface="Verdana" panose="020B0604030504040204" pitchFamily="34" charset="0"/>
                </a:rPr>
                <a:t>и</a:t>
              </a:r>
              <a:r>
                <a:rPr lang="ru-RU" altLang="ru-RU" sz="1400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 др.</a:t>
              </a:r>
              <a:endParaRPr lang="en-US" altLang="ru-RU" sz="1400" dirty="0" smtClean="0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pPr marL="285750" indent="-285750">
                <a:buFontTx/>
                <a:buChar char="-"/>
              </a:pPr>
              <a:endParaRPr lang="ru-RU" altLang="ru-RU" sz="1400" dirty="0" smtClean="0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pPr marL="285750" indent="-285750">
                <a:buFontTx/>
                <a:buChar char="-"/>
              </a:pPr>
              <a:endParaRPr lang="en-US" altLang="ru-RU" dirty="0"/>
            </a:p>
          </p:txBody>
        </p:sp>
        <p:sp>
          <p:nvSpPr>
            <p:cNvPr id="98349" name="AutoShape 45"/>
            <p:cNvSpPr>
              <a:spLocks noChangeArrowheads="1"/>
            </p:cNvSpPr>
            <p:nvPr/>
          </p:nvSpPr>
          <p:spPr bwMode="gray">
            <a:xfrm>
              <a:off x="3692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99BACC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50" name="AutoShape 46"/>
            <p:cNvSpPr>
              <a:spLocks noChangeArrowheads="1"/>
            </p:cNvSpPr>
            <p:nvPr/>
          </p:nvSpPr>
          <p:spPr bwMode="gray">
            <a:xfrm>
              <a:off x="3720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8DAD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6787050" y="1716584"/>
            <a:ext cx="3930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ru-RU" sz="4400" dirty="0">
                <a:solidFill>
                  <a:srgbClr val="003366"/>
                </a:solidFill>
                <a:latin typeface="Blackadder ITC" panose="04020505051007020D02" pitchFamily="82" charset="0"/>
              </a:rPr>
              <a:t>v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EDB27-8969-4074-8F97-62CC44F7863C}" type="slidenum">
              <a:rPr lang="en-US" altLang="ru-RU" smtClean="0"/>
              <a:pPr/>
              <a:t>6</a:t>
            </a:fld>
            <a:endParaRPr lang="en-US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ru-RU" smtClean="0"/>
              <a:t>http://nocrazvitie.ru/</a:t>
            </a:r>
            <a:endParaRPr lang="en-US" altLang="ru-RU" dirty="0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81000"/>
            <a:ext cx="7029400" cy="563563"/>
          </a:xfrm>
        </p:spPr>
        <p:txBody>
          <a:bodyPr/>
          <a:lstStyle/>
          <a:p>
            <a:r>
              <a:rPr lang="en-US" altLang="ru-RU" dirty="0"/>
              <a:t> </a:t>
            </a:r>
            <a:r>
              <a:rPr lang="ru-RU" altLang="ru-RU" sz="1800" dirty="0"/>
              <a:t>Основные направления деятельности </a:t>
            </a:r>
            <a:r>
              <a:rPr lang="ru-RU" altLang="ru-RU" sz="1800" dirty="0" smtClean="0"/>
              <a:t>НОЦ «Развитие»</a:t>
            </a:r>
            <a:endParaRPr lang="en-US" altLang="ru-RU" sz="1800" dirty="0"/>
          </a:p>
        </p:txBody>
      </p:sp>
      <p:grpSp>
        <p:nvGrpSpPr>
          <p:cNvPr id="100355" name="Group 3"/>
          <p:cNvGrpSpPr>
            <a:grpSpLocks/>
          </p:cNvGrpSpPr>
          <p:nvPr/>
        </p:nvGrpSpPr>
        <p:grpSpPr bwMode="auto">
          <a:xfrm>
            <a:off x="35496" y="1340386"/>
            <a:ext cx="8352327" cy="4985408"/>
            <a:chOff x="333" y="1186"/>
            <a:chExt cx="4545" cy="3859"/>
          </a:xfrm>
        </p:grpSpPr>
        <p:sp>
          <p:nvSpPr>
            <p:cNvPr id="100367" name="Text Box 15"/>
            <p:cNvSpPr txBox="1">
              <a:spLocks noChangeArrowheads="1"/>
            </p:cNvSpPr>
            <p:nvPr/>
          </p:nvSpPr>
          <p:spPr bwMode="gray">
            <a:xfrm>
              <a:off x="1127" y="2375"/>
              <a:ext cx="4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ru-RU" b="1" dirty="0">
                  <a:solidFill>
                    <a:schemeClr val="bg1"/>
                  </a:solidFill>
                  <a:latin typeface="Verdana" panose="020B0604030504040204" pitchFamily="34" charset="0"/>
                </a:rPr>
                <a:t>Text</a:t>
              </a:r>
            </a:p>
          </p:txBody>
        </p:sp>
        <p:sp>
          <p:nvSpPr>
            <p:cNvPr id="100368" name="Text Box 16"/>
            <p:cNvSpPr txBox="1">
              <a:spLocks noChangeArrowheads="1"/>
            </p:cNvSpPr>
            <p:nvPr/>
          </p:nvSpPr>
          <p:spPr bwMode="gray">
            <a:xfrm>
              <a:off x="2578" y="1545"/>
              <a:ext cx="4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ru-RU" b="1" dirty="0">
                  <a:solidFill>
                    <a:schemeClr val="bg1"/>
                  </a:solidFill>
                  <a:latin typeface="Verdana" panose="020B0604030504040204" pitchFamily="34" charset="0"/>
                </a:rPr>
                <a:t>Text</a:t>
              </a:r>
            </a:p>
          </p:txBody>
        </p:sp>
        <p:sp>
          <p:nvSpPr>
            <p:cNvPr id="100369" name="Text Box 17"/>
            <p:cNvSpPr txBox="1">
              <a:spLocks noChangeArrowheads="1"/>
            </p:cNvSpPr>
            <p:nvPr/>
          </p:nvSpPr>
          <p:spPr bwMode="gray">
            <a:xfrm>
              <a:off x="4222" y="1696"/>
              <a:ext cx="37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ru-RU" b="1" dirty="0" smtClean="0">
                  <a:solidFill>
                    <a:schemeClr val="bg1"/>
                  </a:solidFill>
                  <a:latin typeface="Verdana" panose="020B0604030504040204" pitchFamily="34" charset="0"/>
                </a:rPr>
                <a:t>Txt</a:t>
              </a:r>
              <a:endParaRPr lang="en-US" altLang="ru-RU" b="1" dirty="0">
                <a:solidFill>
                  <a:schemeClr val="bg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00370" name="Text Box 18"/>
            <p:cNvSpPr txBox="1">
              <a:spLocks noChangeArrowheads="1"/>
            </p:cNvSpPr>
            <p:nvPr/>
          </p:nvSpPr>
          <p:spPr bwMode="gray">
            <a:xfrm>
              <a:off x="3219" y="2956"/>
              <a:ext cx="4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ru-RU" b="1" dirty="0">
                  <a:solidFill>
                    <a:schemeClr val="bg1"/>
                  </a:solidFill>
                  <a:latin typeface="Verdana" panose="020B0604030504040204" pitchFamily="34" charset="0"/>
                </a:rPr>
                <a:t>Text</a:t>
              </a:r>
            </a:p>
          </p:txBody>
        </p:sp>
        <p:sp>
          <p:nvSpPr>
            <p:cNvPr id="100371" name="Text Box 19"/>
            <p:cNvSpPr txBox="1">
              <a:spLocks noChangeArrowheads="1"/>
            </p:cNvSpPr>
            <p:nvPr/>
          </p:nvSpPr>
          <p:spPr bwMode="gray">
            <a:xfrm>
              <a:off x="1638" y="3295"/>
              <a:ext cx="4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ru-RU" b="1">
                  <a:solidFill>
                    <a:schemeClr val="bg1"/>
                  </a:solidFill>
                  <a:latin typeface="Verdana" panose="020B0604030504040204" pitchFamily="34" charset="0"/>
                </a:rPr>
                <a:t>Text</a:t>
              </a:r>
            </a:p>
          </p:txBody>
        </p:sp>
        <p:sp>
          <p:nvSpPr>
            <p:cNvPr id="100372" name="Text Box 20"/>
            <p:cNvSpPr txBox="1">
              <a:spLocks noChangeArrowheads="1"/>
            </p:cNvSpPr>
            <p:nvPr/>
          </p:nvSpPr>
          <p:spPr bwMode="gray">
            <a:xfrm>
              <a:off x="333" y="1186"/>
              <a:ext cx="4545" cy="38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514350" indent="-514350" eaLnBrk="0" hangingPunct="0">
                <a:spcBef>
                  <a:spcPts val="600"/>
                </a:spcBef>
                <a:spcAft>
                  <a:spcPts val="600"/>
                </a:spcAft>
                <a:buAutoNum type="arabicPeriod"/>
              </a:pPr>
              <a:r>
                <a:rPr lang="ru-RU" altLang="ru-RU" sz="2600" b="1" dirty="0" smtClean="0"/>
                <a:t>Умный город (Умный регион) в рамках национальной </a:t>
              </a:r>
              <a:r>
                <a:rPr lang="ru-RU" altLang="ru-RU" sz="2600" b="1" dirty="0"/>
                <a:t>программы </a:t>
              </a:r>
              <a:r>
                <a:rPr lang="ru-RU" altLang="ru-RU" sz="2600" b="1" dirty="0" smtClean="0"/>
                <a:t>«Цифровая </a:t>
              </a:r>
              <a:r>
                <a:rPr lang="ru-RU" altLang="ru-RU" sz="2600" b="1" dirty="0"/>
                <a:t>экономика Российской </a:t>
              </a:r>
              <a:r>
                <a:rPr lang="ru-RU" altLang="ru-RU" sz="2600" b="1" dirty="0" smtClean="0"/>
                <a:t>Федерации»;</a:t>
              </a:r>
            </a:p>
            <a:p>
              <a:pPr marL="514350" indent="-514350" eaLnBrk="0" hangingPunct="0">
                <a:spcBef>
                  <a:spcPts val="600"/>
                </a:spcBef>
                <a:spcAft>
                  <a:spcPts val="600"/>
                </a:spcAft>
                <a:buAutoNum type="arabicPeriod"/>
              </a:pPr>
              <a:r>
                <a:rPr lang="ru-RU" altLang="ru-RU" sz="2600" b="1" dirty="0" smtClean="0"/>
                <a:t>Транспортно-логистические решения для СО в </a:t>
              </a:r>
              <a:r>
                <a:rPr lang="ru-RU" altLang="ru-RU" sz="2600" b="1" dirty="0"/>
                <a:t>рамках </a:t>
              </a:r>
              <a:r>
                <a:rPr lang="ru-RU" altLang="ru-RU" sz="2600" b="1" dirty="0" smtClean="0"/>
                <a:t>Комплексного плана </a:t>
              </a:r>
              <a:r>
                <a:rPr lang="ru-RU" altLang="ru-RU" sz="2600" b="1" dirty="0"/>
                <a:t>модернизации и расширения магистральной </a:t>
              </a:r>
              <a:r>
                <a:rPr lang="ru-RU" altLang="ru-RU" sz="2600" b="1" dirty="0" smtClean="0"/>
                <a:t>инфраструктуры;</a:t>
              </a:r>
            </a:p>
            <a:p>
              <a:pPr marL="514350" indent="-514350" eaLnBrk="0" hangingPunct="0">
                <a:spcBef>
                  <a:spcPts val="600"/>
                </a:spcBef>
                <a:spcAft>
                  <a:spcPts val="600"/>
                </a:spcAft>
                <a:buAutoNum type="arabicPeriod"/>
              </a:pPr>
              <a:r>
                <a:rPr lang="ru-RU" altLang="ru-RU" sz="2600" b="1" dirty="0" smtClean="0"/>
                <a:t>Технологические решения для внедрения СПГ на транспорте;</a:t>
              </a:r>
            </a:p>
            <a:p>
              <a:pPr marL="514350" indent="-514350" eaLnBrk="0" hangingPunct="0">
                <a:spcBef>
                  <a:spcPts val="600"/>
                </a:spcBef>
                <a:spcAft>
                  <a:spcPts val="600"/>
                </a:spcAft>
                <a:buAutoNum type="arabicPeriod"/>
              </a:pPr>
              <a:r>
                <a:rPr lang="ru-RU" altLang="ru-RU" sz="2600" b="1" dirty="0" smtClean="0"/>
                <a:t>Участие в создании </a:t>
              </a:r>
              <a:r>
                <a:rPr lang="ru-RU" altLang="ru-RU" sz="2600" b="1" dirty="0" smtClean="0"/>
                <a:t>Научного центра мирового уровня в Самаре.</a:t>
              </a:r>
              <a:r>
                <a:rPr lang="ru-RU" altLang="ru-RU" sz="2800" b="1" dirty="0" smtClean="0"/>
                <a:t> </a:t>
              </a:r>
              <a:endParaRPr lang="ru-RU" altLang="ru-RU" sz="2800" b="1" dirty="0"/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92C14-044F-4055-BA93-EDD75CCDCADA}" type="slidenum">
              <a:rPr lang="en-US" altLang="ru-RU" smtClean="0"/>
              <a:pPr/>
              <a:t>7</a:t>
            </a:fld>
            <a:endParaRPr lang="en-US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81000"/>
            <a:ext cx="7029400" cy="563563"/>
          </a:xfrm>
        </p:spPr>
        <p:txBody>
          <a:bodyPr/>
          <a:lstStyle/>
          <a:p>
            <a:pPr algn="ctr"/>
            <a:r>
              <a:rPr lang="en-US" altLang="ru-RU" dirty="0"/>
              <a:t> </a:t>
            </a:r>
            <a:r>
              <a:rPr lang="ru-RU" altLang="ru-RU" dirty="0" smtClean="0"/>
              <a:t>Умный регион</a:t>
            </a:r>
            <a:endParaRPr lang="en-US" altLang="ru-RU" sz="2200" dirty="0"/>
          </a:p>
        </p:txBody>
      </p:sp>
      <p:grpSp>
        <p:nvGrpSpPr>
          <p:cNvPr id="100355" name="Group 3"/>
          <p:cNvGrpSpPr>
            <a:grpSpLocks/>
          </p:cNvGrpSpPr>
          <p:nvPr/>
        </p:nvGrpSpPr>
        <p:grpSpPr bwMode="auto">
          <a:xfrm>
            <a:off x="342900" y="1414463"/>
            <a:ext cx="7829551" cy="5048251"/>
            <a:chOff x="216" y="891"/>
            <a:chExt cx="4932" cy="3180"/>
          </a:xfrm>
        </p:grpSpPr>
        <p:sp>
          <p:nvSpPr>
            <p:cNvPr id="100367" name="Text Box 15"/>
            <p:cNvSpPr txBox="1">
              <a:spLocks noChangeArrowheads="1"/>
            </p:cNvSpPr>
            <p:nvPr/>
          </p:nvSpPr>
          <p:spPr bwMode="gray">
            <a:xfrm>
              <a:off x="1127" y="2375"/>
              <a:ext cx="4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Text</a:t>
              </a:r>
            </a:p>
          </p:txBody>
        </p:sp>
        <p:sp>
          <p:nvSpPr>
            <p:cNvPr id="100368" name="Text Box 16"/>
            <p:cNvSpPr txBox="1">
              <a:spLocks noChangeArrowheads="1"/>
            </p:cNvSpPr>
            <p:nvPr/>
          </p:nvSpPr>
          <p:spPr bwMode="gray">
            <a:xfrm>
              <a:off x="2578" y="1545"/>
              <a:ext cx="4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Text</a:t>
              </a:r>
            </a:p>
          </p:txBody>
        </p:sp>
        <p:sp>
          <p:nvSpPr>
            <p:cNvPr id="100369" name="Text Box 17"/>
            <p:cNvSpPr txBox="1">
              <a:spLocks noChangeArrowheads="1"/>
            </p:cNvSpPr>
            <p:nvPr/>
          </p:nvSpPr>
          <p:spPr bwMode="gray">
            <a:xfrm>
              <a:off x="4222" y="1696"/>
              <a:ext cx="37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ru-RU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Txt</a:t>
              </a:r>
              <a:endParaRPr kumimoji="0" lang="en-US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100370" name="Text Box 18"/>
            <p:cNvSpPr txBox="1">
              <a:spLocks noChangeArrowheads="1"/>
            </p:cNvSpPr>
            <p:nvPr/>
          </p:nvSpPr>
          <p:spPr bwMode="gray">
            <a:xfrm>
              <a:off x="3219" y="2956"/>
              <a:ext cx="4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Text</a:t>
              </a:r>
            </a:p>
          </p:txBody>
        </p:sp>
        <p:sp>
          <p:nvSpPr>
            <p:cNvPr id="100371" name="Text Box 19"/>
            <p:cNvSpPr txBox="1">
              <a:spLocks noChangeArrowheads="1"/>
            </p:cNvSpPr>
            <p:nvPr/>
          </p:nvSpPr>
          <p:spPr bwMode="gray">
            <a:xfrm>
              <a:off x="1638" y="3295"/>
              <a:ext cx="4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ru-RU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Text</a:t>
              </a:r>
            </a:p>
          </p:txBody>
        </p:sp>
        <p:sp>
          <p:nvSpPr>
            <p:cNvPr id="100372" name="Text Box 20"/>
            <p:cNvSpPr txBox="1">
              <a:spLocks noChangeArrowheads="1"/>
            </p:cNvSpPr>
            <p:nvPr/>
          </p:nvSpPr>
          <p:spPr bwMode="gray">
            <a:xfrm>
              <a:off x="333" y="1085"/>
              <a:ext cx="4490" cy="29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457200" marR="0" lvl="0" indent="-457200" algn="l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altLang="ru-RU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«</a:t>
              </a:r>
              <a:r>
                <a:rPr kumimoji="0" lang="ru-RU" altLang="ru-RU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Нормативное регулирование цифровой среды»; </a:t>
              </a:r>
              <a:endPara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457200" marR="0" lvl="0" indent="-457200" algn="l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altLang="ru-RU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«</a:t>
              </a:r>
              <a:r>
                <a:rPr kumimoji="0" lang="ru-RU" altLang="ru-RU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Информационная </a:t>
              </a:r>
              <a:r>
                <a:rPr kumimoji="0" lang="ru-RU" altLang="ru-RU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инфраструктура</a:t>
              </a:r>
              <a:r>
                <a:rPr kumimoji="0" lang="ru-RU" altLang="ru-RU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»; </a:t>
              </a:r>
              <a:endPara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457200" marR="0" lvl="0" indent="-457200" algn="l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altLang="ru-RU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«</a:t>
              </a:r>
              <a:r>
                <a:rPr kumimoji="0" lang="ru-RU" altLang="ru-RU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Кадры для цифровой экономики»; </a:t>
              </a:r>
              <a:endPara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457200" marR="0" lvl="0" indent="-457200" algn="l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altLang="ru-RU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«</a:t>
              </a:r>
              <a:r>
                <a:rPr kumimoji="0" lang="ru-RU" altLang="ru-RU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Информационная безопасность»; </a:t>
              </a:r>
              <a:endPara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457200" marR="0" lvl="0" indent="-457200" algn="l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altLang="ru-RU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«</a:t>
              </a:r>
              <a:r>
                <a:rPr kumimoji="0" lang="ru-RU" altLang="ru-RU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Цифровые технологии»; </a:t>
              </a:r>
              <a:endPara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457200" marR="0" lvl="0" indent="-457200" algn="l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altLang="ru-RU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«</a:t>
              </a:r>
              <a:r>
                <a:rPr kumimoji="0" lang="ru-RU" altLang="ru-RU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Цифровое государственное </a:t>
              </a:r>
              <a:r>
                <a:rPr kumimoji="0" lang="ru-RU" altLang="ru-RU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управление»</a:t>
              </a:r>
              <a:endParaRPr kumimoji="0" lang="en-US" alt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0375" name="Text Box 23"/>
            <p:cNvSpPr txBox="1">
              <a:spLocks noChangeArrowheads="1"/>
            </p:cNvSpPr>
            <p:nvPr/>
          </p:nvSpPr>
          <p:spPr bwMode="gray">
            <a:xfrm>
              <a:off x="216" y="891"/>
              <a:ext cx="4932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Национальная программа </a:t>
              </a:r>
              <a:r>
                <a:rPr kumimoji="0" lang="ru-RU" alt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"Цифровая экономика Российской </a:t>
              </a:r>
              <a:r>
                <a:rPr kumimoji="0" lang="ru-RU" alt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Федерации»</a:t>
              </a:r>
              <a:endParaRPr kumimoji="0" lang="en-US" alt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1005628"/>
            <a:ext cx="1621677" cy="493819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892C14-044F-4055-BA93-EDD75CCDCADA}" type="slidenum"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398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http://nocrazvitie.ru/</a:t>
            </a:r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ru-RU" dirty="0"/>
              <a:t> </a:t>
            </a:r>
            <a:r>
              <a:rPr lang="ru-RU" altLang="ru-RU" dirty="0" smtClean="0"/>
              <a:t>Умный город</a:t>
            </a:r>
            <a:endParaRPr lang="en-US" altLang="ru-RU" sz="2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24744"/>
            <a:ext cx="7992888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ru-RU" sz="1600" dirty="0" smtClean="0"/>
              <a:t>Прогноз </a:t>
            </a:r>
            <a:r>
              <a:rPr lang="ru-RU" sz="1600" dirty="0"/>
              <a:t>мест порывов трубопроводов коммунальных систем. Разработка мероприятий по недопущению аварий, планирование </a:t>
            </a:r>
            <a:r>
              <a:rPr lang="ru-RU" sz="1600" dirty="0" smtClean="0"/>
              <a:t>аварийно-восстановительных работ.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ru-RU" sz="1600" dirty="0" smtClean="0"/>
              <a:t>Оперативное </a:t>
            </a:r>
            <a:r>
              <a:rPr lang="ru-RU" sz="1600" dirty="0"/>
              <a:t>управление коммунальными системами в чрезвычайных ситуациях: </a:t>
            </a:r>
            <a:r>
              <a:rPr lang="ru-RU" sz="1600" dirty="0" smtClean="0"/>
              <a:t>пожары, наводнения, порывы </a:t>
            </a:r>
            <a:r>
              <a:rPr lang="ru-RU" sz="1600" dirty="0"/>
              <a:t>крупных водоводов и т.д. (локализация мест аварий и поиск путей доставки, расчет недопоставки и т.д. соответствующего потока). </a:t>
            </a:r>
            <a:endParaRPr lang="ru-RU" sz="1600" dirty="0" smtClean="0"/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ru-RU" sz="1600" dirty="0" smtClean="0"/>
              <a:t>Мониторинг </a:t>
            </a:r>
            <a:r>
              <a:rPr lang="ru-RU" sz="1600" dirty="0"/>
              <a:t>изменений состояния населенных </a:t>
            </a:r>
            <a:r>
              <a:rPr lang="ru-RU" sz="1600" dirty="0" smtClean="0"/>
              <a:t>пунктов.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ru-RU" sz="1600" dirty="0" smtClean="0"/>
              <a:t>Анализ </a:t>
            </a:r>
            <a:r>
              <a:rPr lang="ru-RU" sz="1600" dirty="0"/>
              <a:t>существующего состояния населенного пункта и </a:t>
            </a:r>
            <a:r>
              <a:rPr lang="ru-RU" sz="1600" dirty="0" smtClean="0"/>
              <a:t>разработка </a:t>
            </a:r>
            <a:r>
              <a:rPr lang="ru-RU" sz="1600" dirty="0"/>
              <a:t>рекомендаций по </a:t>
            </a:r>
            <a:r>
              <a:rPr lang="ru-RU" sz="1600" dirty="0" smtClean="0"/>
              <a:t>развитию.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ru-RU" sz="1600" dirty="0" smtClean="0"/>
              <a:t>Разработка </a:t>
            </a:r>
            <a:r>
              <a:rPr lang="ru-RU" sz="1600" dirty="0"/>
              <a:t>проектов реконструкции и развития с учетом оптимального взаимодействия рассматриваемых систем и потребителей услуг, архитектурно-планировочные схемы размещения объектов населенного пункта и коммунальных </a:t>
            </a:r>
            <a:r>
              <a:rPr lang="ru-RU" sz="1600" dirty="0" smtClean="0"/>
              <a:t>систем.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ru-RU" sz="1600" dirty="0" smtClean="0"/>
              <a:t>Разработка </a:t>
            </a:r>
            <a:r>
              <a:rPr lang="ru-RU" sz="1600" dirty="0"/>
              <a:t>оптимальной тарифной политики систем обеспечения </a:t>
            </a:r>
            <a:r>
              <a:rPr lang="ru-RU" sz="1600" dirty="0" smtClean="0"/>
              <a:t>населения </a:t>
            </a:r>
            <a:r>
              <a:rPr lang="ru-RU" sz="1600" dirty="0"/>
              <a:t>и промышленности населенного пункта. Тарифы для населения и промышленности </a:t>
            </a:r>
            <a:r>
              <a:rPr lang="ru-RU" sz="1600" dirty="0" smtClean="0"/>
              <a:t>с </a:t>
            </a:r>
            <a:r>
              <a:rPr lang="ru-RU" sz="1600" dirty="0"/>
              <a:t>учетом требований </a:t>
            </a:r>
            <a:r>
              <a:rPr lang="ru-RU" sz="1600" dirty="0" smtClean="0"/>
              <a:t>системы </a:t>
            </a:r>
            <a:r>
              <a:rPr lang="ru-RU" sz="1600" dirty="0"/>
              <a:t>и платежеспособности потребителей </a:t>
            </a:r>
            <a:r>
              <a:rPr lang="ru-RU" sz="1600" dirty="0" smtClean="0"/>
              <a:t>услуг.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ru-RU" sz="1600" dirty="0" smtClean="0"/>
              <a:t>Анализ </a:t>
            </a:r>
            <a:r>
              <a:rPr lang="ru-RU" sz="1600" dirty="0"/>
              <a:t>дорожно-транспортной системы. Разработка рекомендаций по ликвидации заторов.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892C14-044F-4055-BA93-EDD75CCDCADA}" type="slidenum">
              <a:rPr kumimoji="0" lang="en-US" alt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ru-RU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351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mple">
  <a:themeElements>
    <a:clrScheme name="sample 3">
      <a:dk1>
        <a:srgbClr val="003366"/>
      </a:dk1>
      <a:lt1>
        <a:srgbClr val="FFFFFF"/>
      </a:lt1>
      <a:dk2>
        <a:srgbClr val="5086C2"/>
      </a:dk2>
      <a:lt2>
        <a:srgbClr val="C0C0C0"/>
      </a:lt2>
      <a:accent1>
        <a:srgbClr val="DE8848"/>
      </a:accent1>
      <a:accent2>
        <a:srgbClr val="85BA54"/>
      </a:accent2>
      <a:accent3>
        <a:srgbClr val="FFFFFF"/>
      </a:accent3>
      <a:accent4>
        <a:srgbClr val="002A56"/>
      </a:accent4>
      <a:accent5>
        <a:srgbClr val="ECC3B1"/>
      </a:accent5>
      <a:accent6>
        <a:srgbClr val="78A84B"/>
      </a:accent6>
      <a:hlink>
        <a:srgbClr val="4C59D2"/>
      </a:hlink>
      <a:folHlink>
        <a:srgbClr val="A0B5C4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48806B"/>
        </a:dk1>
        <a:lt1>
          <a:srgbClr val="FFFFFF"/>
        </a:lt1>
        <a:dk2>
          <a:srgbClr val="77956D"/>
        </a:dk2>
        <a:lt2>
          <a:srgbClr val="C0C0C0"/>
        </a:lt2>
        <a:accent1>
          <a:srgbClr val="6BB9C3"/>
        </a:accent1>
        <a:accent2>
          <a:srgbClr val="E7BA15"/>
        </a:accent2>
        <a:accent3>
          <a:srgbClr val="FFFFFF"/>
        </a:accent3>
        <a:accent4>
          <a:srgbClr val="3C6C5A"/>
        </a:accent4>
        <a:accent5>
          <a:srgbClr val="BAD9DE"/>
        </a:accent5>
        <a:accent6>
          <a:srgbClr val="D1A812"/>
        </a:accent6>
        <a:hlink>
          <a:srgbClr val="76C14D"/>
        </a:hlink>
        <a:folHlink>
          <a:srgbClr val="B0C2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5F5F5F"/>
        </a:dk1>
        <a:lt1>
          <a:srgbClr val="FFFFFF"/>
        </a:lt1>
        <a:dk2>
          <a:srgbClr val="8D8D8D"/>
        </a:dk2>
        <a:lt2>
          <a:srgbClr val="C0C0C0"/>
        </a:lt2>
        <a:accent1>
          <a:srgbClr val="8EC072"/>
        </a:accent1>
        <a:accent2>
          <a:srgbClr val="5DB8CD"/>
        </a:accent2>
        <a:accent3>
          <a:srgbClr val="FFFFFF"/>
        </a:accent3>
        <a:accent4>
          <a:srgbClr val="505050"/>
        </a:accent4>
        <a:accent5>
          <a:srgbClr val="C6DCBC"/>
        </a:accent5>
        <a:accent6>
          <a:srgbClr val="53A6BA"/>
        </a:accent6>
        <a:hlink>
          <a:srgbClr val="D68B40"/>
        </a:hlink>
        <a:folHlink>
          <a:srgbClr val="D5D1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3366"/>
        </a:dk1>
        <a:lt1>
          <a:srgbClr val="FFFFFF"/>
        </a:lt1>
        <a:dk2>
          <a:srgbClr val="5086C2"/>
        </a:dk2>
        <a:lt2>
          <a:srgbClr val="C0C0C0"/>
        </a:lt2>
        <a:accent1>
          <a:srgbClr val="DE8848"/>
        </a:accent1>
        <a:accent2>
          <a:srgbClr val="85BA54"/>
        </a:accent2>
        <a:accent3>
          <a:srgbClr val="FFFFFF"/>
        </a:accent3>
        <a:accent4>
          <a:srgbClr val="002A56"/>
        </a:accent4>
        <a:accent5>
          <a:srgbClr val="ECC3B1"/>
        </a:accent5>
        <a:accent6>
          <a:srgbClr val="78A84B"/>
        </a:accent6>
        <a:hlink>
          <a:srgbClr val="4C59D2"/>
        </a:hlink>
        <a:folHlink>
          <a:srgbClr val="A0B5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ample">
  <a:themeElements>
    <a:clrScheme name="sample 3">
      <a:dk1>
        <a:srgbClr val="003366"/>
      </a:dk1>
      <a:lt1>
        <a:srgbClr val="FFFFFF"/>
      </a:lt1>
      <a:dk2>
        <a:srgbClr val="5086C2"/>
      </a:dk2>
      <a:lt2>
        <a:srgbClr val="C0C0C0"/>
      </a:lt2>
      <a:accent1>
        <a:srgbClr val="DE8848"/>
      </a:accent1>
      <a:accent2>
        <a:srgbClr val="85BA54"/>
      </a:accent2>
      <a:accent3>
        <a:srgbClr val="FFFFFF"/>
      </a:accent3>
      <a:accent4>
        <a:srgbClr val="002A56"/>
      </a:accent4>
      <a:accent5>
        <a:srgbClr val="ECC3B1"/>
      </a:accent5>
      <a:accent6>
        <a:srgbClr val="78A84B"/>
      </a:accent6>
      <a:hlink>
        <a:srgbClr val="4C59D2"/>
      </a:hlink>
      <a:folHlink>
        <a:srgbClr val="A0B5C4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48806B"/>
        </a:dk1>
        <a:lt1>
          <a:srgbClr val="FFFFFF"/>
        </a:lt1>
        <a:dk2>
          <a:srgbClr val="77956D"/>
        </a:dk2>
        <a:lt2>
          <a:srgbClr val="C0C0C0"/>
        </a:lt2>
        <a:accent1>
          <a:srgbClr val="6BB9C3"/>
        </a:accent1>
        <a:accent2>
          <a:srgbClr val="E7BA15"/>
        </a:accent2>
        <a:accent3>
          <a:srgbClr val="FFFFFF"/>
        </a:accent3>
        <a:accent4>
          <a:srgbClr val="3C6C5A"/>
        </a:accent4>
        <a:accent5>
          <a:srgbClr val="BAD9DE"/>
        </a:accent5>
        <a:accent6>
          <a:srgbClr val="D1A812"/>
        </a:accent6>
        <a:hlink>
          <a:srgbClr val="76C14D"/>
        </a:hlink>
        <a:folHlink>
          <a:srgbClr val="B0C2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5F5F5F"/>
        </a:dk1>
        <a:lt1>
          <a:srgbClr val="FFFFFF"/>
        </a:lt1>
        <a:dk2>
          <a:srgbClr val="8D8D8D"/>
        </a:dk2>
        <a:lt2>
          <a:srgbClr val="C0C0C0"/>
        </a:lt2>
        <a:accent1>
          <a:srgbClr val="8EC072"/>
        </a:accent1>
        <a:accent2>
          <a:srgbClr val="5DB8CD"/>
        </a:accent2>
        <a:accent3>
          <a:srgbClr val="FFFFFF"/>
        </a:accent3>
        <a:accent4>
          <a:srgbClr val="505050"/>
        </a:accent4>
        <a:accent5>
          <a:srgbClr val="C6DCBC"/>
        </a:accent5>
        <a:accent6>
          <a:srgbClr val="53A6BA"/>
        </a:accent6>
        <a:hlink>
          <a:srgbClr val="D68B40"/>
        </a:hlink>
        <a:folHlink>
          <a:srgbClr val="D5D1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3366"/>
        </a:dk1>
        <a:lt1>
          <a:srgbClr val="FFFFFF"/>
        </a:lt1>
        <a:dk2>
          <a:srgbClr val="5086C2"/>
        </a:dk2>
        <a:lt2>
          <a:srgbClr val="C0C0C0"/>
        </a:lt2>
        <a:accent1>
          <a:srgbClr val="DE8848"/>
        </a:accent1>
        <a:accent2>
          <a:srgbClr val="85BA54"/>
        </a:accent2>
        <a:accent3>
          <a:srgbClr val="FFFFFF"/>
        </a:accent3>
        <a:accent4>
          <a:srgbClr val="002A56"/>
        </a:accent4>
        <a:accent5>
          <a:srgbClr val="ECC3B1"/>
        </a:accent5>
        <a:accent6>
          <a:srgbClr val="78A84B"/>
        </a:accent6>
        <a:hlink>
          <a:srgbClr val="4C59D2"/>
        </a:hlink>
        <a:folHlink>
          <a:srgbClr val="A0B5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sample">
  <a:themeElements>
    <a:clrScheme name="sample 3">
      <a:dk1>
        <a:srgbClr val="003366"/>
      </a:dk1>
      <a:lt1>
        <a:srgbClr val="FFFFFF"/>
      </a:lt1>
      <a:dk2>
        <a:srgbClr val="5086C2"/>
      </a:dk2>
      <a:lt2>
        <a:srgbClr val="C0C0C0"/>
      </a:lt2>
      <a:accent1>
        <a:srgbClr val="DE8848"/>
      </a:accent1>
      <a:accent2>
        <a:srgbClr val="85BA54"/>
      </a:accent2>
      <a:accent3>
        <a:srgbClr val="FFFFFF"/>
      </a:accent3>
      <a:accent4>
        <a:srgbClr val="002A56"/>
      </a:accent4>
      <a:accent5>
        <a:srgbClr val="ECC3B1"/>
      </a:accent5>
      <a:accent6>
        <a:srgbClr val="78A84B"/>
      </a:accent6>
      <a:hlink>
        <a:srgbClr val="4C59D2"/>
      </a:hlink>
      <a:folHlink>
        <a:srgbClr val="A0B5C4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48806B"/>
        </a:dk1>
        <a:lt1>
          <a:srgbClr val="FFFFFF"/>
        </a:lt1>
        <a:dk2>
          <a:srgbClr val="77956D"/>
        </a:dk2>
        <a:lt2>
          <a:srgbClr val="C0C0C0"/>
        </a:lt2>
        <a:accent1>
          <a:srgbClr val="6BB9C3"/>
        </a:accent1>
        <a:accent2>
          <a:srgbClr val="E7BA15"/>
        </a:accent2>
        <a:accent3>
          <a:srgbClr val="FFFFFF"/>
        </a:accent3>
        <a:accent4>
          <a:srgbClr val="3C6C5A"/>
        </a:accent4>
        <a:accent5>
          <a:srgbClr val="BAD9DE"/>
        </a:accent5>
        <a:accent6>
          <a:srgbClr val="D1A812"/>
        </a:accent6>
        <a:hlink>
          <a:srgbClr val="76C14D"/>
        </a:hlink>
        <a:folHlink>
          <a:srgbClr val="B0C2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5F5F5F"/>
        </a:dk1>
        <a:lt1>
          <a:srgbClr val="FFFFFF"/>
        </a:lt1>
        <a:dk2>
          <a:srgbClr val="8D8D8D"/>
        </a:dk2>
        <a:lt2>
          <a:srgbClr val="C0C0C0"/>
        </a:lt2>
        <a:accent1>
          <a:srgbClr val="8EC072"/>
        </a:accent1>
        <a:accent2>
          <a:srgbClr val="5DB8CD"/>
        </a:accent2>
        <a:accent3>
          <a:srgbClr val="FFFFFF"/>
        </a:accent3>
        <a:accent4>
          <a:srgbClr val="505050"/>
        </a:accent4>
        <a:accent5>
          <a:srgbClr val="C6DCBC"/>
        </a:accent5>
        <a:accent6>
          <a:srgbClr val="53A6BA"/>
        </a:accent6>
        <a:hlink>
          <a:srgbClr val="D68B40"/>
        </a:hlink>
        <a:folHlink>
          <a:srgbClr val="D5D1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3366"/>
        </a:dk1>
        <a:lt1>
          <a:srgbClr val="FFFFFF"/>
        </a:lt1>
        <a:dk2>
          <a:srgbClr val="5086C2"/>
        </a:dk2>
        <a:lt2>
          <a:srgbClr val="C0C0C0"/>
        </a:lt2>
        <a:accent1>
          <a:srgbClr val="DE8848"/>
        </a:accent1>
        <a:accent2>
          <a:srgbClr val="85BA54"/>
        </a:accent2>
        <a:accent3>
          <a:srgbClr val="FFFFFF"/>
        </a:accent3>
        <a:accent4>
          <a:srgbClr val="002A56"/>
        </a:accent4>
        <a:accent5>
          <a:srgbClr val="ECC3B1"/>
        </a:accent5>
        <a:accent6>
          <a:srgbClr val="78A84B"/>
        </a:accent6>
        <a:hlink>
          <a:srgbClr val="4C59D2"/>
        </a:hlink>
        <a:folHlink>
          <a:srgbClr val="A0B5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sample">
  <a:themeElements>
    <a:clrScheme name="sample 3">
      <a:dk1>
        <a:srgbClr val="003366"/>
      </a:dk1>
      <a:lt1>
        <a:srgbClr val="FFFFFF"/>
      </a:lt1>
      <a:dk2>
        <a:srgbClr val="5086C2"/>
      </a:dk2>
      <a:lt2>
        <a:srgbClr val="C0C0C0"/>
      </a:lt2>
      <a:accent1>
        <a:srgbClr val="DE8848"/>
      </a:accent1>
      <a:accent2>
        <a:srgbClr val="85BA54"/>
      </a:accent2>
      <a:accent3>
        <a:srgbClr val="FFFFFF"/>
      </a:accent3>
      <a:accent4>
        <a:srgbClr val="002A56"/>
      </a:accent4>
      <a:accent5>
        <a:srgbClr val="ECC3B1"/>
      </a:accent5>
      <a:accent6>
        <a:srgbClr val="78A84B"/>
      </a:accent6>
      <a:hlink>
        <a:srgbClr val="4C59D2"/>
      </a:hlink>
      <a:folHlink>
        <a:srgbClr val="A0B5C4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48806B"/>
        </a:dk1>
        <a:lt1>
          <a:srgbClr val="FFFFFF"/>
        </a:lt1>
        <a:dk2>
          <a:srgbClr val="77956D"/>
        </a:dk2>
        <a:lt2>
          <a:srgbClr val="C0C0C0"/>
        </a:lt2>
        <a:accent1>
          <a:srgbClr val="6BB9C3"/>
        </a:accent1>
        <a:accent2>
          <a:srgbClr val="E7BA15"/>
        </a:accent2>
        <a:accent3>
          <a:srgbClr val="FFFFFF"/>
        </a:accent3>
        <a:accent4>
          <a:srgbClr val="3C6C5A"/>
        </a:accent4>
        <a:accent5>
          <a:srgbClr val="BAD9DE"/>
        </a:accent5>
        <a:accent6>
          <a:srgbClr val="D1A812"/>
        </a:accent6>
        <a:hlink>
          <a:srgbClr val="76C14D"/>
        </a:hlink>
        <a:folHlink>
          <a:srgbClr val="B0C2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5F5F5F"/>
        </a:dk1>
        <a:lt1>
          <a:srgbClr val="FFFFFF"/>
        </a:lt1>
        <a:dk2>
          <a:srgbClr val="8D8D8D"/>
        </a:dk2>
        <a:lt2>
          <a:srgbClr val="C0C0C0"/>
        </a:lt2>
        <a:accent1>
          <a:srgbClr val="8EC072"/>
        </a:accent1>
        <a:accent2>
          <a:srgbClr val="5DB8CD"/>
        </a:accent2>
        <a:accent3>
          <a:srgbClr val="FFFFFF"/>
        </a:accent3>
        <a:accent4>
          <a:srgbClr val="505050"/>
        </a:accent4>
        <a:accent5>
          <a:srgbClr val="C6DCBC"/>
        </a:accent5>
        <a:accent6>
          <a:srgbClr val="53A6BA"/>
        </a:accent6>
        <a:hlink>
          <a:srgbClr val="D68B40"/>
        </a:hlink>
        <a:folHlink>
          <a:srgbClr val="D5D1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3366"/>
        </a:dk1>
        <a:lt1>
          <a:srgbClr val="FFFFFF"/>
        </a:lt1>
        <a:dk2>
          <a:srgbClr val="5086C2"/>
        </a:dk2>
        <a:lt2>
          <a:srgbClr val="C0C0C0"/>
        </a:lt2>
        <a:accent1>
          <a:srgbClr val="DE8848"/>
        </a:accent1>
        <a:accent2>
          <a:srgbClr val="85BA54"/>
        </a:accent2>
        <a:accent3>
          <a:srgbClr val="FFFFFF"/>
        </a:accent3>
        <a:accent4>
          <a:srgbClr val="002A56"/>
        </a:accent4>
        <a:accent5>
          <a:srgbClr val="ECC3B1"/>
        </a:accent5>
        <a:accent6>
          <a:srgbClr val="78A84B"/>
        </a:accent6>
        <a:hlink>
          <a:srgbClr val="4C59D2"/>
        </a:hlink>
        <a:folHlink>
          <a:srgbClr val="A0B5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29</Template>
  <TotalTime>461</TotalTime>
  <Words>759</Words>
  <Application>Microsoft Office PowerPoint</Application>
  <PresentationFormat>Экран (4:3)</PresentationFormat>
  <Paragraphs>144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8" baseType="lpstr">
      <vt:lpstr>Arial</vt:lpstr>
      <vt:lpstr>Bebas Neue Regular</vt:lpstr>
      <vt:lpstr>Blackadder ITC</vt:lpstr>
      <vt:lpstr>Calibri</vt:lpstr>
      <vt:lpstr>Gulim</vt:lpstr>
      <vt:lpstr>Times New Roman</vt:lpstr>
      <vt:lpstr>Verdana</vt:lpstr>
      <vt:lpstr>Wingdings</vt:lpstr>
      <vt:lpstr>sample</vt:lpstr>
      <vt:lpstr>1_sample</vt:lpstr>
      <vt:lpstr>2_sample</vt:lpstr>
      <vt:lpstr>3_sample</vt:lpstr>
      <vt:lpstr>Презентация PowerPoint</vt:lpstr>
      <vt:lpstr>Миссия </vt:lpstr>
      <vt:lpstr>2 года работы НОЦ «Развитие»</vt:lpstr>
      <vt:lpstr>Международная научно-практическая конференция  «Самара цифровая. 2018» («Samara-Digital 2018»)</vt:lpstr>
      <vt:lpstr>Молодежная научно-практическая конференция  «Самара цифровая 2018 – Поколение Z»</vt:lpstr>
      <vt:lpstr>Экспертный совет НОЦ «Развитие»</vt:lpstr>
      <vt:lpstr> Основные направления деятельности НОЦ «Развитие»</vt:lpstr>
      <vt:lpstr> Умный регион</vt:lpstr>
      <vt:lpstr> Умный город</vt:lpstr>
      <vt:lpstr> Транспортно-логистические решения НОЦ для Самарского региона</vt:lpstr>
      <vt:lpstr> Типовой ТЛЦ – ТЛЦ Белый Раст</vt:lpstr>
      <vt:lpstr>Технологические решения для внедрения СПГ на транспорте</vt:lpstr>
      <vt:lpstr>Участие в создании Научного центра мирового уровня в Самаре </vt:lpstr>
      <vt:lpstr> Наиболее значимые работы наших экспертов</vt:lpstr>
      <vt:lpstr> Варианты взаимодействия НОЦ с органами власти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Проскурина Ирина Владимировна</dc:creator>
  <cp:lastModifiedBy>Проскурина Ирина Владимировна</cp:lastModifiedBy>
  <cp:revision>48</cp:revision>
  <dcterms:created xsi:type="dcterms:W3CDTF">2019-02-06T10:03:23Z</dcterms:created>
  <dcterms:modified xsi:type="dcterms:W3CDTF">2019-02-11T09:06:00Z</dcterms:modified>
</cp:coreProperties>
</file>